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ppt/tags/tag28.xml" ContentType="application/vnd.openxmlformats-officedocument.presentationml.tags+xml"/>
  <Override PartName="/ppt/notesSlides/notesSlide28.xml" ContentType="application/vnd.openxmlformats-officedocument.presentationml.notesSlide+xml"/>
  <Override PartName="/ppt/tags/tag29.xml" ContentType="application/vnd.openxmlformats-officedocument.presentationml.tags+xml"/>
  <Override PartName="/ppt/notesSlides/notesSlide29.xml" ContentType="application/vnd.openxmlformats-officedocument.presentationml.notesSlide+xml"/>
  <Override PartName="/ppt/tags/tag30.xml" ContentType="application/vnd.openxmlformats-officedocument.presentationml.tags+xml"/>
  <Override PartName="/ppt/notesSlides/notesSlide30.xml" ContentType="application/vnd.openxmlformats-officedocument.presentationml.notesSlide+xml"/>
  <Override PartName="/ppt/tags/tag31.xml" ContentType="application/vnd.openxmlformats-officedocument.presentationml.tags+xml"/>
  <Override PartName="/ppt/notesSlides/notesSlide31.xml" ContentType="application/vnd.openxmlformats-officedocument.presentationml.notesSlide+xml"/>
  <Override PartName="/ppt/tags/tag32.xml" ContentType="application/vnd.openxmlformats-officedocument.presentationml.tags+xml"/>
  <Override PartName="/ppt/notesSlides/notesSlide32.xml" ContentType="application/vnd.openxmlformats-officedocument.presentationml.notesSlide+xml"/>
  <Override PartName="/ppt/tags/tag33.xml" ContentType="application/vnd.openxmlformats-officedocument.presentationml.tags+xml"/>
  <Override PartName="/ppt/notesSlides/notesSlide33.xml" ContentType="application/vnd.openxmlformats-officedocument.presentationml.notesSlide+xml"/>
  <Override PartName="/ppt/tags/tag34.xml" ContentType="application/vnd.openxmlformats-officedocument.presentationml.tags+xml"/>
  <Override PartName="/ppt/notesSlides/notesSlide34.xml" ContentType="application/vnd.openxmlformats-officedocument.presentationml.notesSlide+xml"/>
  <Override PartName="/ppt/tags/tag35.xml" ContentType="application/vnd.openxmlformats-officedocument.presentationml.tags+xml"/>
  <Override PartName="/ppt/notesSlides/notesSlide35.xml" ContentType="application/vnd.openxmlformats-officedocument.presentationml.notesSlide+xml"/>
  <Override PartName="/ppt/tags/tag36.xml" ContentType="application/vnd.openxmlformats-officedocument.presentationml.tags+xml"/>
  <Override PartName="/ppt/notesSlides/notesSlide36.xml" ContentType="application/vnd.openxmlformats-officedocument.presentationml.notesSlide+xml"/>
  <Override PartName="/ppt/tags/tag37.xml" ContentType="application/vnd.openxmlformats-officedocument.presentationml.tags+xml"/>
  <Override PartName="/ppt/notesSlides/notesSlide37.xml" ContentType="application/vnd.openxmlformats-officedocument.presentationml.notesSlide+xml"/>
  <Override PartName="/ppt/tags/tag38.xml" ContentType="application/vnd.openxmlformats-officedocument.presentationml.tags+xml"/>
  <Override PartName="/ppt/notesSlides/notesSlide38.xml" ContentType="application/vnd.openxmlformats-officedocument.presentationml.notesSlide+xml"/>
  <Override PartName="/ppt/tags/tag39.xml" ContentType="application/vnd.openxmlformats-officedocument.presentationml.tags+xml"/>
  <Override PartName="/ppt/notesSlides/notesSlide39.xml" ContentType="application/vnd.openxmlformats-officedocument.presentationml.notesSlide+xml"/>
  <Override PartName="/ppt/tags/tag40.xml" ContentType="application/vnd.openxmlformats-officedocument.presentationml.tags+xml"/>
  <Override PartName="/ppt/notesSlides/notesSlide40.xml" ContentType="application/vnd.openxmlformats-officedocument.presentationml.notesSlide+xml"/>
  <Override PartName="/ppt/tags/tag41.xml" ContentType="application/vnd.openxmlformats-officedocument.presentationml.tags+xml"/>
  <Override PartName="/ppt/notesSlides/notesSlide41.xml" ContentType="application/vnd.openxmlformats-officedocument.presentationml.notesSlide+xml"/>
  <Override PartName="/ppt/tags/tag42.xml" ContentType="application/vnd.openxmlformats-officedocument.presentationml.tags+xml"/>
  <Override PartName="/ppt/notesSlides/notesSlide42.xml" ContentType="application/vnd.openxmlformats-officedocument.presentationml.notesSlide+xml"/>
  <Override PartName="/ppt/tags/tag43.xml" ContentType="application/vnd.openxmlformats-officedocument.presentationml.tags+xml"/>
  <Override PartName="/ppt/notesSlides/notesSlide43.xml" ContentType="application/vnd.openxmlformats-officedocument.presentationml.notesSlide+xml"/>
  <Override PartName="/ppt/tags/tag44.xml" ContentType="application/vnd.openxmlformats-officedocument.presentationml.tags+xml"/>
  <Override PartName="/ppt/notesSlides/notesSlide44.xml" ContentType="application/vnd.openxmlformats-officedocument.presentationml.notesSlide+xml"/>
  <Override PartName="/ppt/tags/tag45.xml" ContentType="application/vnd.openxmlformats-officedocument.presentationml.tags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301" r:id="rId11"/>
    <p:sldId id="302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97" r:id="rId21"/>
    <p:sldId id="274" r:id="rId22"/>
    <p:sldId id="276" r:id="rId23"/>
    <p:sldId id="275" r:id="rId24"/>
    <p:sldId id="277" r:id="rId25"/>
    <p:sldId id="278" r:id="rId26"/>
    <p:sldId id="279" r:id="rId27"/>
    <p:sldId id="280" r:id="rId28"/>
    <p:sldId id="295" r:id="rId29"/>
    <p:sldId id="281" r:id="rId30"/>
    <p:sldId id="296" r:id="rId31"/>
    <p:sldId id="282" r:id="rId32"/>
    <p:sldId id="300" r:id="rId33"/>
    <p:sldId id="298" r:id="rId34"/>
    <p:sldId id="283" r:id="rId35"/>
    <p:sldId id="284" r:id="rId36"/>
    <p:sldId id="294" r:id="rId37"/>
    <p:sldId id="293" r:id="rId38"/>
    <p:sldId id="299" r:id="rId39"/>
    <p:sldId id="285" r:id="rId40"/>
    <p:sldId id="286" r:id="rId41"/>
    <p:sldId id="287" r:id="rId42"/>
    <p:sldId id="288" r:id="rId43"/>
    <p:sldId id="289" r:id="rId44"/>
    <p:sldId id="290" r:id="rId45"/>
    <p:sldId id="291" r:id="rId4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CCFF"/>
    <a:srgbClr val="9966FF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510" autoAdjust="0"/>
  </p:normalViewPr>
  <p:slideViewPr>
    <p:cSldViewPr snapToGrid="0">
      <p:cViewPr varScale="1">
        <p:scale>
          <a:sx n="55" d="100"/>
          <a:sy n="55" d="100"/>
        </p:scale>
        <p:origin x="10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075C5-2803-4BDC-AB96-9CFE549D5491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DE1EE-81D7-4FDB-B1BF-C6933476B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31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741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635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52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5171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40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140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254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81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312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246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第一节课到此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885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141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6936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44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1680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051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0766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0300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4727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866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0919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996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2129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4541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7100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4501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第二节课到此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8102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0208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0412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4244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8451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2238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644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75165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5273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3046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8374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7877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45724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093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501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197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787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532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59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8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058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89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201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7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02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4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88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82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364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892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BE21D-5539-441B-9A68-867FA27AC2F3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FD0C4-4702-450C-8652-96B78FC28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11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6" Type="http://schemas.openxmlformats.org/officeDocument/2006/relationships/image" Target="../media/image8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image" Target="../media/image9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6" Type="http://schemas.openxmlformats.org/officeDocument/2006/relationships/image" Target="../media/image10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Relationship Id="rId6" Type="http://schemas.openxmlformats.org/officeDocument/2006/relationships/image" Target="../media/image13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85371" y="1022376"/>
            <a:ext cx="11196977" cy="57350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1485" y="989809"/>
            <a:ext cx="4356970" cy="586266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94819" y="3228531"/>
            <a:ext cx="3411416" cy="168648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0147" y="1222517"/>
            <a:ext cx="1806379" cy="2023144"/>
          </a:xfrm>
          <a:prstGeom prst="rect">
            <a:avLst/>
          </a:prstGeom>
        </p:spPr>
      </p:pic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2172585" y="2614120"/>
            <a:ext cx="6542988" cy="1668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5120" dirty="0">
                <a:solidFill>
                  <a:srgbClr val="591E87"/>
                </a:solidFill>
                <a:cs typeface="Arial" panose="020B0604020202020204" pitchFamily="34" charset="0"/>
              </a:rPr>
              <a:t>基准测试程序</a:t>
            </a:r>
            <a:r>
              <a:rPr lang="en-US" altLang="zh-CN" sz="5120" dirty="0">
                <a:solidFill>
                  <a:srgbClr val="591E87"/>
                </a:solidFill>
                <a:cs typeface="Arial" panose="020B0604020202020204" pitchFamily="34" charset="0"/>
              </a:rPr>
              <a:t>HPL</a:t>
            </a:r>
            <a:r>
              <a:rPr lang="zh-CN" altLang="en-US" sz="5120" dirty="0">
                <a:solidFill>
                  <a:srgbClr val="591E87"/>
                </a:solidFill>
                <a:cs typeface="Arial" panose="020B0604020202020204" pitchFamily="34" charset="0"/>
              </a:rPr>
              <a:t>和</a:t>
            </a:r>
            <a:r>
              <a:rPr lang="en-US" altLang="zh-CN" sz="5120" dirty="0">
                <a:solidFill>
                  <a:srgbClr val="591E87"/>
                </a:solidFill>
                <a:cs typeface="Arial" panose="020B0604020202020204" pitchFamily="34" charset="0"/>
              </a:rPr>
              <a:t>HPCG</a:t>
            </a:r>
            <a:endParaRPr lang="zh-CN" altLang="en-US" sz="5120" dirty="0">
              <a:solidFill>
                <a:srgbClr val="591E87"/>
              </a:solidFill>
              <a:cs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20610" y="1874955"/>
            <a:ext cx="556463" cy="8486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6210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601"/>
    </mc:Choice>
    <mc:Fallback xmlns="">
      <p:transition advTm="960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2425919" y="4506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03612" y="229263"/>
            <a:ext cx="5393666" cy="82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进程内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进程间并行涉及的其他问题</a:t>
            </a:r>
          </a:p>
          <a:p>
            <a:pPr algn="ctr"/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66530" y="793921"/>
            <a:ext cx="7915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7030A0"/>
                </a:solidFill>
              </a:rPr>
              <a:t>通信子</a:t>
            </a:r>
            <a:r>
              <a:rPr lang="en-US" altLang="zh-CN" sz="2400" dirty="0">
                <a:solidFill>
                  <a:srgbClr val="7030A0"/>
                </a:solidFill>
              </a:rPr>
              <a:t>(communicator)</a:t>
            </a:r>
          </a:p>
          <a:p>
            <a:r>
              <a:rPr lang="en-US" altLang="zh-CN" sz="2400" dirty="0">
                <a:solidFill>
                  <a:srgbClr val="7030A0"/>
                </a:solidFill>
              </a:rPr>
              <a:t>	HPL</a:t>
            </a:r>
            <a:r>
              <a:rPr lang="zh-CN" altLang="en-US" sz="2400" dirty="0">
                <a:solidFill>
                  <a:srgbClr val="7030A0"/>
                </a:solidFill>
              </a:rPr>
              <a:t>里，</a:t>
            </a:r>
            <a:r>
              <a:rPr lang="en-US" altLang="zh-CN" sz="2400" dirty="0">
                <a:solidFill>
                  <a:srgbClr val="7030A0"/>
                </a:solidFill>
              </a:rPr>
              <a:t>panel</a:t>
            </a:r>
            <a:r>
              <a:rPr lang="zh-CN" altLang="en-US" sz="2400" dirty="0">
                <a:solidFill>
                  <a:srgbClr val="7030A0"/>
                </a:solidFill>
              </a:rPr>
              <a:t>广播在每一行的进程间进行，行交换在每一列进程间进行；每一行进程组成一个</a:t>
            </a:r>
            <a:r>
              <a:rPr lang="en-US" altLang="zh-CN" sz="2400" dirty="0">
                <a:solidFill>
                  <a:srgbClr val="7030A0"/>
                </a:solidFill>
              </a:rPr>
              <a:t>communicator</a:t>
            </a:r>
            <a:r>
              <a:rPr lang="zh-CN" altLang="en-US" sz="2400" dirty="0">
                <a:solidFill>
                  <a:srgbClr val="7030A0"/>
                </a:solidFill>
              </a:rPr>
              <a:t>，每一列进程组成一个</a:t>
            </a:r>
            <a:r>
              <a:rPr lang="en-US" altLang="zh-CN" sz="2400" dirty="0">
                <a:solidFill>
                  <a:srgbClr val="7030A0"/>
                </a:solidFill>
              </a:rPr>
              <a:t>communicator</a:t>
            </a:r>
          </a:p>
        </p:txBody>
      </p:sp>
      <p:sp>
        <p:nvSpPr>
          <p:cNvPr id="7" name="椭圆 6"/>
          <p:cNvSpPr/>
          <p:nvPr/>
        </p:nvSpPr>
        <p:spPr>
          <a:xfrm>
            <a:off x="2781302" y="2706481"/>
            <a:ext cx="5219700" cy="998744"/>
          </a:xfrm>
          <a:prstGeom prst="ellipse">
            <a:avLst/>
          </a:prstGeom>
          <a:noFill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8" name="圆角矩形 7"/>
          <p:cNvSpPr/>
          <p:nvPr/>
        </p:nvSpPr>
        <p:spPr>
          <a:xfrm>
            <a:off x="3657602" y="29908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9" name="圆角矩形 8"/>
          <p:cNvSpPr/>
          <p:nvPr/>
        </p:nvSpPr>
        <p:spPr>
          <a:xfrm>
            <a:off x="4733928" y="29908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0" name="圆角矩形 9"/>
          <p:cNvSpPr/>
          <p:nvPr/>
        </p:nvSpPr>
        <p:spPr>
          <a:xfrm>
            <a:off x="5876928" y="29908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1" name="圆角矩形 10"/>
          <p:cNvSpPr/>
          <p:nvPr/>
        </p:nvSpPr>
        <p:spPr>
          <a:xfrm>
            <a:off x="7019928" y="29908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2" name="圆角矩形 11"/>
          <p:cNvSpPr/>
          <p:nvPr/>
        </p:nvSpPr>
        <p:spPr>
          <a:xfrm>
            <a:off x="3657602" y="3971925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3" name="圆角矩形 12"/>
          <p:cNvSpPr/>
          <p:nvPr/>
        </p:nvSpPr>
        <p:spPr>
          <a:xfrm>
            <a:off x="4733928" y="3971925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4" name="圆角矩形 13"/>
          <p:cNvSpPr/>
          <p:nvPr/>
        </p:nvSpPr>
        <p:spPr>
          <a:xfrm>
            <a:off x="5876928" y="3971925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5" name="圆角矩形 14"/>
          <p:cNvSpPr/>
          <p:nvPr/>
        </p:nvSpPr>
        <p:spPr>
          <a:xfrm>
            <a:off x="7019928" y="3971925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6" name="圆角矩形 15"/>
          <p:cNvSpPr/>
          <p:nvPr/>
        </p:nvSpPr>
        <p:spPr>
          <a:xfrm>
            <a:off x="3657602" y="4867277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7" name="圆角矩形 16"/>
          <p:cNvSpPr/>
          <p:nvPr/>
        </p:nvSpPr>
        <p:spPr>
          <a:xfrm>
            <a:off x="4733928" y="4867277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8" name="圆角矩形 17"/>
          <p:cNvSpPr/>
          <p:nvPr/>
        </p:nvSpPr>
        <p:spPr>
          <a:xfrm>
            <a:off x="5876928" y="4867277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19" name="圆角矩形 18"/>
          <p:cNvSpPr/>
          <p:nvPr/>
        </p:nvSpPr>
        <p:spPr>
          <a:xfrm>
            <a:off x="7019928" y="4867277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0" name="圆角矩形 19"/>
          <p:cNvSpPr/>
          <p:nvPr/>
        </p:nvSpPr>
        <p:spPr>
          <a:xfrm>
            <a:off x="3657602" y="58483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1" name="圆角矩形 20"/>
          <p:cNvSpPr/>
          <p:nvPr/>
        </p:nvSpPr>
        <p:spPr>
          <a:xfrm>
            <a:off x="4733928" y="58483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2" name="圆角矩形 21"/>
          <p:cNvSpPr/>
          <p:nvPr/>
        </p:nvSpPr>
        <p:spPr>
          <a:xfrm>
            <a:off x="5876928" y="58483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3" name="圆角矩形 22"/>
          <p:cNvSpPr/>
          <p:nvPr/>
        </p:nvSpPr>
        <p:spPr>
          <a:xfrm>
            <a:off x="7019928" y="5848352"/>
            <a:ext cx="418009" cy="4476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4" name="椭圆 23"/>
          <p:cNvSpPr/>
          <p:nvPr/>
        </p:nvSpPr>
        <p:spPr>
          <a:xfrm>
            <a:off x="3435531" y="2489200"/>
            <a:ext cx="892631" cy="41757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25" name="圆角矩形标注 24"/>
          <p:cNvSpPr/>
          <p:nvPr/>
        </p:nvSpPr>
        <p:spPr>
          <a:xfrm>
            <a:off x="9435469" y="2343153"/>
            <a:ext cx="2162175" cy="1095375"/>
          </a:xfrm>
          <a:prstGeom prst="wedgeRoundRectCallout">
            <a:avLst>
              <a:gd name="adj1" fmla="val -114620"/>
              <a:gd name="adj2" fmla="val 25745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</a:rPr>
              <a:t>Panel</a:t>
            </a:r>
            <a:r>
              <a:rPr lang="zh-CN" altLang="en-US" sz="2000" b="1" dirty="0">
                <a:solidFill>
                  <a:schemeClr val="tx1"/>
                </a:solidFill>
              </a:rPr>
              <a:t>分解的</a:t>
            </a:r>
            <a:r>
              <a:rPr lang="en-US" altLang="zh-CN" sz="2000" b="1" dirty="0">
                <a:solidFill>
                  <a:schemeClr val="tx1"/>
                </a:solidFill>
              </a:rPr>
              <a:t>communicator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28" name="圆角矩形标注 27"/>
          <p:cNvSpPr/>
          <p:nvPr/>
        </p:nvSpPr>
        <p:spPr>
          <a:xfrm>
            <a:off x="9029703" y="4867277"/>
            <a:ext cx="2162175" cy="737871"/>
          </a:xfrm>
          <a:prstGeom prst="wedgeRoundRectCallout">
            <a:avLst>
              <a:gd name="adj1" fmla="val -268746"/>
              <a:gd name="adj2" fmla="val 48933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行交换的</a:t>
            </a:r>
            <a:r>
              <a:rPr lang="en-US" altLang="zh-CN" sz="2000" b="1" dirty="0">
                <a:solidFill>
                  <a:schemeClr val="tx1"/>
                </a:solidFill>
              </a:rPr>
              <a:t>communicator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783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2425919" y="4506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03612" y="229263"/>
            <a:ext cx="5393666" cy="82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进程内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进程间并行涉及的其他问题</a:t>
            </a:r>
          </a:p>
          <a:p>
            <a:pPr algn="ctr"/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31271" y="1284093"/>
            <a:ext cx="10397278" cy="5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52574" y="1170011"/>
            <a:ext cx="887013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err="1"/>
              <a:t>ierr</a:t>
            </a:r>
            <a:r>
              <a:rPr lang="en-US" altLang="zh-CN" sz="2000" b="1" dirty="0"/>
              <a:t> = </a:t>
            </a:r>
            <a:r>
              <a:rPr lang="en-US" altLang="zh-CN" sz="2000" b="1" dirty="0" err="1"/>
              <a:t>MPI_Comm_split</a:t>
            </a:r>
            <a:r>
              <a:rPr lang="en-US" altLang="zh-CN" sz="2000" b="1" dirty="0"/>
              <a:t>( COMM, ( rank &lt; </a:t>
            </a:r>
            <a:r>
              <a:rPr lang="en-US" altLang="zh-CN" sz="2000" b="1" dirty="0" err="1"/>
              <a:t>nprocs</a:t>
            </a:r>
            <a:r>
              <a:rPr lang="en-US" altLang="zh-CN" sz="2000" b="1" dirty="0"/>
              <a:t> ? 0 : MPI_UNDEFINED ),                          rank, &amp;(GRID-&gt;</a:t>
            </a:r>
            <a:r>
              <a:rPr lang="en-US" altLang="zh-CN" sz="2000" b="1" dirty="0" err="1"/>
              <a:t>all_comm</a:t>
            </a:r>
            <a:r>
              <a:rPr lang="en-US" altLang="zh-CN" sz="2000" b="1" dirty="0"/>
              <a:t>) );   </a:t>
            </a:r>
          </a:p>
          <a:p>
            <a:endParaRPr lang="en-US" altLang="zh-CN" sz="2000" b="1" dirty="0"/>
          </a:p>
          <a:p>
            <a:r>
              <a:rPr lang="en-US" altLang="zh-CN" sz="2000" b="1" dirty="0"/>
              <a:t>if( GRID-&gt;</a:t>
            </a:r>
            <a:r>
              <a:rPr lang="en-US" altLang="zh-CN" sz="2000" b="1" dirty="0" err="1"/>
              <a:t>all_comm</a:t>
            </a:r>
            <a:r>
              <a:rPr lang="en-US" altLang="zh-CN" sz="2000" b="1" dirty="0"/>
              <a:t> == MPI_COMM_NULL ) return( </a:t>
            </a:r>
            <a:r>
              <a:rPr lang="en-US" altLang="zh-CN" sz="2000" b="1" dirty="0" err="1"/>
              <a:t>ierr</a:t>
            </a:r>
            <a:r>
              <a:rPr lang="en-US" altLang="zh-CN" sz="2000" b="1" dirty="0"/>
              <a:t> );   </a:t>
            </a:r>
          </a:p>
          <a:p>
            <a:endParaRPr lang="en-US" altLang="zh-CN" sz="2000" b="1" dirty="0"/>
          </a:p>
          <a:p>
            <a:r>
              <a:rPr lang="en-US" altLang="zh-CN" sz="2000" b="1" dirty="0" err="1"/>
              <a:t>ierr</a:t>
            </a:r>
            <a:r>
              <a:rPr lang="en-US" altLang="zh-CN" sz="2000" b="1" dirty="0"/>
              <a:t> = </a:t>
            </a:r>
            <a:r>
              <a:rPr lang="en-US" altLang="zh-CN" sz="2000" b="1" dirty="0" err="1"/>
              <a:t>MPI_Comm_split</a:t>
            </a:r>
            <a:r>
              <a:rPr lang="en-US" altLang="zh-CN" sz="2000" b="1" dirty="0"/>
              <a:t>( GRID-&gt;</a:t>
            </a:r>
            <a:r>
              <a:rPr lang="en-US" altLang="zh-CN" sz="2000" b="1" dirty="0" err="1"/>
              <a:t>all_comm</a:t>
            </a:r>
            <a:r>
              <a:rPr lang="en-US" altLang="zh-CN" sz="2000" b="1" dirty="0"/>
              <a:t>, </a:t>
            </a:r>
            <a:r>
              <a:rPr lang="en-US" altLang="zh-CN" sz="2000" b="1" dirty="0" err="1"/>
              <a:t>myrow</a:t>
            </a:r>
            <a:r>
              <a:rPr lang="en-US" altLang="zh-CN" sz="2000" b="1" dirty="0"/>
              <a:t>, </a:t>
            </a:r>
            <a:r>
              <a:rPr lang="en-US" altLang="zh-CN" sz="2000" b="1" dirty="0" err="1"/>
              <a:t>mycol</a:t>
            </a:r>
            <a:r>
              <a:rPr lang="en-US" altLang="zh-CN" sz="2000" b="1" dirty="0"/>
              <a:t>, &amp;(GRID-&gt;</a:t>
            </a:r>
            <a:r>
              <a:rPr lang="en-US" altLang="zh-CN" sz="2000" b="1" dirty="0" err="1"/>
              <a:t>row_comm</a:t>
            </a:r>
            <a:r>
              <a:rPr lang="en-US" altLang="zh-CN" sz="2000" b="1" dirty="0"/>
              <a:t>) ); //</a:t>
            </a:r>
            <a:r>
              <a:rPr lang="zh-CN" altLang="en-US" sz="2000" b="1" dirty="0"/>
              <a:t>同一行的进程组成一个</a:t>
            </a:r>
            <a:r>
              <a:rPr lang="en-US" altLang="zh-CN" sz="2000" b="1" dirty="0"/>
              <a:t>communicator</a:t>
            </a:r>
            <a:r>
              <a:rPr lang="zh-CN" altLang="en-US" sz="2000" b="1" dirty="0"/>
              <a:t>，每个进程的</a:t>
            </a:r>
            <a:r>
              <a:rPr lang="en-US" altLang="zh-CN" sz="2000" b="1" dirty="0"/>
              <a:t>rank</a:t>
            </a:r>
            <a:r>
              <a:rPr lang="zh-CN" altLang="en-US" sz="2000" b="1" dirty="0"/>
              <a:t>是它的列号</a:t>
            </a:r>
            <a:r>
              <a:rPr lang="en-US" altLang="zh-CN" sz="2000" b="1" dirty="0"/>
              <a:t>  </a:t>
            </a:r>
          </a:p>
          <a:p>
            <a:r>
              <a:rPr lang="en-US" altLang="zh-CN" sz="2000" b="1" dirty="0"/>
              <a:t>if( </a:t>
            </a:r>
            <a:r>
              <a:rPr lang="en-US" altLang="zh-CN" sz="2000" b="1" dirty="0" err="1"/>
              <a:t>ierr</a:t>
            </a:r>
            <a:r>
              <a:rPr lang="en-US" altLang="zh-CN" sz="2000" b="1" dirty="0"/>
              <a:t> != MPI_SUCCESS ) </a:t>
            </a:r>
            <a:r>
              <a:rPr lang="en-US" altLang="zh-CN" sz="2000" b="1" dirty="0" err="1"/>
              <a:t>hplerr</a:t>
            </a:r>
            <a:r>
              <a:rPr lang="en-US" altLang="zh-CN" sz="2000" b="1" dirty="0"/>
              <a:t> = </a:t>
            </a:r>
            <a:r>
              <a:rPr lang="en-US" altLang="zh-CN" sz="2000" b="1" dirty="0" err="1"/>
              <a:t>ierr</a:t>
            </a:r>
            <a:r>
              <a:rPr lang="en-US" altLang="zh-CN" sz="2000" b="1" dirty="0"/>
              <a:t>;   </a:t>
            </a:r>
          </a:p>
          <a:p>
            <a:endParaRPr lang="en-US" altLang="zh-CN" sz="2000" b="1" dirty="0"/>
          </a:p>
          <a:p>
            <a:r>
              <a:rPr lang="en-US" altLang="zh-CN" sz="2000" b="1" dirty="0" err="1"/>
              <a:t>ierr</a:t>
            </a:r>
            <a:r>
              <a:rPr lang="en-US" altLang="zh-CN" sz="2000" b="1" dirty="0"/>
              <a:t> = </a:t>
            </a:r>
            <a:r>
              <a:rPr lang="en-US" altLang="zh-CN" sz="2000" b="1" dirty="0" err="1"/>
              <a:t>MPI_Comm_split</a:t>
            </a:r>
            <a:r>
              <a:rPr lang="en-US" altLang="zh-CN" sz="2000" b="1" dirty="0"/>
              <a:t>( GRID-&gt;</a:t>
            </a:r>
            <a:r>
              <a:rPr lang="en-US" altLang="zh-CN" sz="2000" b="1" dirty="0" err="1"/>
              <a:t>all_comm</a:t>
            </a:r>
            <a:r>
              <a:rPr lang="en-US" altLang="zh-CN" sz="2000" b="1" dirty="0"/>
              <a:t>, </a:t>
            </a:r>
            <a:r>
              <a:rPr lang="en-US" altLang="zh-CN" sz="2000" b="1" dirty="0" err="1"/>
              <a:t>mycol</a:t>
            </a:r>
            <a:r>
              <a:rPr lang="en-US" altLang="zh-CN" sz="2000" b="1" dirty="0"/>
              <a:t>, </a:t>
            </a:r>
            <a:r>
              <a:rPr lang="en-US" altLang="zh-CN" sz="2000" b="1" dirty="0" err="1"/>
              <a:t>myrow</a:t>
            </a:r>
            <a:r>
              <a:rPr lang="en-US" altLang="zh-CN" sz="2000" b="1" dirty="0"/>
              <a:t>, &amp;(GRID-&gt;</a:t>
            </a:r>
            <a:r>
              <a:rPr lang="en-US" altLang="zh-CN" sz="2000" b="1" dirty="0" err="1"/>
              <a:t>col_comm</a:t>
            </a:r>
            <a:r>
              <a:rPr lang="en-US" altLang="zh-CN" sz="2000" b="1" dirty="0"/>
              <a:t>) ); //</a:t>
            </a:r>
            <a:r>
              <a:rPr lang="zh-CN" altLang="en-US" sz="2000" b="1" dirty="0"/>
              <a:t>同一列的进程组成一个</a:t>
            </a:r>
            <a:r>
              <a:rPr lang="en-US" altLang="zh-CN" sz="2000" b="1" dirty="0"/>
              <a:t>communicator</a:t>
            </a:r>
            <a:r>
              <a:rPr lang="zh-CN" altLang="en-US" sz="2000" b="1" dirty="0"/>
              <a:t>，每个进程的</a:t>
            </a:r>
            <a:r>
              <a:rPr lang="en-US" altLang="zh-CN" sz="2000" b="1" dirty="0"/>
              <a:t>rank</a:t>
            </a:r>
            <a:r>
              <a:rPr lang="zh-CN" altLang="en-US" sz="2000" b="1" dirty="0"/>
              <a:t>是它的行号</a:t>
            </a:r>
            <a:r>
              <a:rPr lang="en-US" altLang="zh-CN" sz="2000" b="1" dirty="0"/>
              <a:t>  </a:t>
            </a:r>
          </a:p>
          <a:p>
            <a:r>
              <a:rPr lang="en-US" altLang="zh-CN" sz="2000" b="1" dirty="0"/>
              <a:t>  if( </a:t>
            </a:r>
            <a:r>
              <a:rPr lang="en-US" altLang="zh-CN" sz="2000" b="1" dirty="0" err="1"/>
              <a:t>ierr</a:t>
            </a:r>
            <a:r>
              <a:rPr lang="en-US" altLang="zh-CN" sz="2000" b="1" dirty="0"/>
              <a:t> != MPI_SUCCESS ) </a:t>
            </a:r>
            <a:r>
              <a:rPr lang="en-US" altLang="zh-CN" sz="2000" b="1" dirty="0" err="1"/>
              <a:t>hplerr</a:t>
            </a:r>
            <a:r>
              <a:rPr lang="en-US" altLang="zh-CN" sz="2000" b="1" dirty="0"/>
              <a:t> = </a:t>
            </a:r>
            <a:r>
              <a:rPr lang="en-US" altLang="zh-CN" sz="2000" b="1" dirty="0" err="1"/>
              <a:t>ierr</a:t>
            </a:r>
            <a:r>
              <a:rPr lang="en-US" altLang="zh-CN" sz="2000" b="1" dirty="0"/>
              <a:t>;</a:t>
            </a:r>
          </a:p>
          <a:p>
            <a:endParaRPr lang="en-US" altLang="zh-CN" sz="2000" b="1" dirty="0"/>
          </a:p>
          <a:p>
            <a:r>
              <a:rPr lang="zh-CN" altLang="en-US" sz="2000" b="1" dirty="0">
                <a:solidFill>
                  <a:srgbClr val="FF0000"/>
                </a:solidFill>
              </a:rPr>
              <a:t>相同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column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的</a:t>
            </a:r>
            <a:r>
              <a:rPr lang="zh-CN" altLang="en-US" sz="2000" b="1" dirty="0">
                <a:solidFill>
                  <a:srgbClr val="FF0000"/>
                </a:solidFill>
              </a:rPr>
              <a:t>进程组成新的</a:t>
            </a:r>
            <a:r>
              <a:rPr lang="en-US" altLang="zh-CN" sz="2000" b="1" dirty="0">
                <a:solidFill>
                  <a:srgbClr val="FF0000"/>
                </a:solidFill>
              </a:rPr>
              <a:t>communicator</a:t>
            </a:r>
            <a:r>
              <a:rPr lang="zh-CN" altLang="en-US" sz="2000" b="1" dirty="0">
                <a:solidFill>
                  <a:srgbClr val="FF0000"/>
                </a:solidFill>
              </a:rPr>
              <a:t>，每个进程在这个</a:t>
            </a:r>
            <a:r>
              <a:rPr lang="en-US" altLang="zh-CN" sz="2000" b="1" dirty="0">
                <a:solidFill>
                  <a:srgbClr val="FF0000"/>
                </a:solidFill>
              </a:rPr>
              <a:t>communicator</a:t>
            </a:r>
            <a:r>
              <a:rPr lang="zh-CN" altLang="en-US" sz="2000" b="1" dirty="0">
                <a:solidFill>
                  <a:srgbClr val="FF0000"/>
                </a:solidFill>
              </a:rPr>
              <a:t>中的</a:t>
            </a:r>
            <a:r>
              <a:rPr lang="en-US" altLang="zh-CN" sz="2000" b="1" dirty="0">
                <a:solidFill>
                  <a:srgbClr val="FF0000"/>
                </a:solidFill>
              </a:rPr>
              <a:t>rank</a:t>
            </a:r>
            <a:r>
              <a:rPr lang="zh-CN" altLang="en-US" sz="2000" b="1" dirty="0">
                <a:solidFill>
                  <a:srgbClr val="FF0000"/>
                </a:solidFill>
              </a:rPr>
              <a:t>是</a:t>
            </a:r>
            <a:r>
              <a:rPr lang="en-US" altLang="zh-CN" sz="2000" b="1" dirty="0">
                <a:solidFill>
                  <a:srgbClr val="FF0000"/>
                </a:solidFill>
              </a:rPr>
              <a:t>key.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7210426" y="3471955"/>
            <a:ext cx="1169672" cy="468457"/>
          </a:xfrm>
          <a:prstGeom prst="wedgeRoundRectCallout">
            <a:avLst>
              <a:gd name="adj1" fmla="val -38423"/>
              <a:gd name="adj2" fmla="val 7185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1"/>
                </a:solidFill>
              </a:rPr>
              <a:t>column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8980805" y="3470277"/>
            <a:ext cx="812800" cy="329991"/>
          </a:xfrm>
          <a:prstGeom prst="wedgeRoundRectCallout">
            <a:avLst>
              <a:gd name="adj1" fmla="val -136651"/>
              <a:gd name="adj2" fmla="val 129634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key</a:t>
            </a:r>
            <a:endParaRPr lang="zh-CN" altLang="en-US" b="1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092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4980446" y="25909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41079" y="1046352"/>
            <a:ext cx="9326880" cy="496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分解操作：由一列进程完成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（当前</a:t>
            </a:r>
            <a:r>
              <a:rPr lang="zh-CN" altLang="en-US" sz="2655" b="1" dirty="0">
                <a:solidFill>
                  <a:srgbClr val="7030A0"/>
                </a:solidFill>
              </a:rPr>
              <a:t>拥有此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块的列）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21171" y="2086104"/>
            <a:ext cx="907292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L1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21171" y="2985864"/>
            <a:ext cx="907292" cy="27400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L2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599246" y="2061713"/>
            <a:ext cx="49764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71886" y="2061713"/>
            <a:ext cx="49764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2" name="线形标注 2(无边框) 11"/>
          <p:cNvSpPr/>
          <p:nvPr/>
        </p:nvSpPr>
        <p:spPr>
          <a:xfrm>
            <a:off x="2789285" y="5856070"/>
            <a:ext cx="1570308" cy="819291"/>
          </a:xfrm>
          <a:prstGeom prst="callout2">
            <a:avLst>
              <a:gd name="adj1" fmla="val 52107"/>
              <a:gd name="adj2" fmla="val 99132"/>
              <a:gd name="adj3" fmla="val 51723"/>
              <a:gd name="adj4" fmla="val 108544"/>
              <a:gd name="adj5" fmla="val -109021"/>
              <a:gd name="adj6" fmla="val 115804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1. </a:t>
            </a:r>
            <a:r>
              <a:rPr lang="zh-CN" altLang="en-US" sz="1896" dirty="0"/>
              <a:t>非递归</a:t>
            </a:r>
            <a:r>
              <a:rPr lang="en-US" altLang="zh-CN" sz="1896" dirty="0"/>
              <a:t>panel</a:t>
            </a:r>
            <a:r>
              <a:rPr lang="zh-CN" altLang="en-US" sz="1896" dirty="0"/>
              <a:t>分解</a:t>
            </a:r>
          </a:p>
        </p:txBody>
      </p:sp>
      <p:sp>
        <p:nvSpPr>
          <p:cNvPr id="14" name="线形标注 2(无边框) 13"/>
          <p:cNvSpPr/>
          <p:nvPr/>
        </p:nvSpPr>
        <p:spPr>
          <a:xfrm>
            <a:off x="6436486" y="2374083"/>
            <a:ext cx="1570308" cy="819291"/>
          </a:xfrm>
          <a:prstGeom prst="callout2">
            <a:avLst>
              <a:gd name="adj1" fmla="val 34854"/>
              <a:gd name="adj2" fmla="val 1912"/>
              <a:gd name="adj3" fmla="val 34469"/>
              <a:gd name="adj4" fmla="val -33085"/>
              <a:gd name="adj5" fmla="val 59973"/>
              <a:gd name="adj6" fmla="val -55325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2. </a:t>
            </a:r>
            <a:r>
              <a:rPr lang="zh-CN" altLang="en-US" sz="1896" dirty="0"/>
              <a:t>解上三角矩阵和更新</a:t>
            </a:r>
            <a:r>
              <a:rPr lang="en-US" altLang="zh-CN" sz="1896" dirty="0"/>
              <a:t>trailing matrix</a:t>
            </a:r>
            <a:endParaRPr lang="zh-CN" altLang="en-US" sz="1896" dirty="0"/>
          </a:p>
        </p:txBody>
      </p:sp>
      <p:sp>
        <p:nvSpPr>
          <p:cNvPr id="15" name="线形标注 2(无边框) 14"/>
          <p:cNvSpPr/>
          <p:nvPr/>
        </p:nvSpPr>
        <p:spPr>
          <a:xfrm>
            <a:off x="6436486" y="3946254"/>
            <a:ext cx="1570308" cy="819291"/>
          </a:xfrm>
          <a:prstGeom prst="callout2">
            <a:avLst>
              <a:gd name="adj1" fmla="val 34854"/>
              <a:gd name="adj2" fmla="val 1912"/>
              <a:gd name="adj3" fmla="val 34469"/>
              <a:gd name="adj4" fmla="val -33085"/>
              <a:gd name="adj5" fmla="val 59973"/>
              <a:gd name="adj6" fmla="val -55325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3. </a:t>
            </a:r>
            <a:r>
              <a:rPr lang="zh-CN" altLang="en-US" sz="1896" dirty="0"/>
              <a:t>非递归</a:t>
            </a:r>
            <a:r>
              <a:rPr lang="en-US" altLang="zh-CN" sz="1896" dirty="0"/>
              <a:t>panel</a:t>
            </a:r>
            <a:r>
              <a:rPr lang="zh-CN" altLang="en-US" sz="1896" dirty="0"/>
              <a:t>分解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558680" y="2215937"/>
            <a:ext cx="2143536" cy="1318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 err="1">
                <a:solidFill>
                  <a:srgbClr val="7030A0"/>
                </a:solidFill>
              </a:rPr>
              <a:t>Nbdiv</a:t>
            </a:r>
            <a:r>
              <a:rPr lang="en-US" altLang="zh-CN" sz="2655" b="1" dirty="0">
                <a:solidFill>
                  <a:srgbClr val="7030A0"/>
                </a:solidFill>
              </a:rPr>
              <a:t> = 2</a:t>
            </a:r>
          </a:p>
          <a:p>
            <a:r>
              <a:rPr lang="en-US" altLang="zh-CN" sz="2655" b="1" dirty="0" err="1">
                <a:solidFill>
                  <a:srgbClr val="7030A0"/>
                </a:solidFill>
              </a:rPr>
              <a:t>Nbmin</a:t>
            </a:r>
            <a:r>
              <a:rPr lang="en-US" altLang="zh-CN" sz="2655" b="1" dirty="0">
                <a:solidFill>
                  <a:srgbClr val="7030A0"/>
                </a:solidFill>
              </a:rPr>
              <a:t> = </a:t>
            </a:r>
            <a:r>
              <a:rPr lang="en-US" altLang="zh-CN" sz="2655" b="1" dirty="0" err="1">
                <a:solidFill>
                  <a:srgbClr val="7030A0"/>
                </a:solidFill>
              </a:rPr>
              <a:t>nb</a:t>
            </a:r>
            <a:r>
              <a:rPr lang="en-US" altLang="zh-CN" sz="2655" b="1" dirty="0">
                <a:solidFill>
                  <a:srgbClr val="7030A0"/>
                </a:solidFill>
              </a:rPr>
              <a:t>/2</a:t>
            </a:r>
          </a:p>
          <a:p>
            <a:r>
              <a:rPr lang="en-US" altLang="zh-CN" sz="2655" b="1" dirty="0">
                <a:solidFill>
                  <a:srgbClr val="7030A0"/>
                </a:solidFill>
              </a:rPr>
              <a:t>Left looking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301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36113" y="1241862"/>
            <a:ext cx="3696589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非递归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分解操作：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07864" y="2136986"/>
            <a:ext cx="787006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086" dirty="0">
                <a:solidFill>
                  <a:srgbClr val="FF0000"/>
                </a:solidFill>
              </a:rPr>
              <a:t>panel</a:t>
            </a:r>
            <a:endParaRPr lang="zh-CN" altLang="en-US" sz="2086" dirty="0">
              <a:solidFill>
                <a:srgbClr val="FF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077973" y="2094616"/>
            <a:ext cx="23995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>
            <a:off x="2223182" y="3988118"/>
            <a:ext cx="6675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2597444" y="5761967"/>
            <a:ext cx="1040670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>
                <a:solidFill>
                  <a:srgbClr val="7030A0"/>
                </a:solidFill>
              </a:rPr>
              <a:t>1</a:t>
            </a:r>
            <a:r>
              <a:rPr lang="zh-CN" altLang="en-US" sz="2655" b="1" dirty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073673" y="3505864"/>
            <a:ext cx="235487" cy="244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2" name="线形标注 2(无边框) 21"/>
          <p:cNvSpPr/>
          <p:nvPr/>
        </p:nvSpPr>
        <p:spPr>
          <a:xfrm>
            <a:off x="1969998" y="1165384"/>
            <a:ext cx="1570308" cy="682698"/>
          </a:xfrm>
          <a:prstGeom prst="callout2">
            <a:avLst>
              <a:gd name="adj1" fmla="val 107855"/>
              <a:gd name="adj2" fmla="val 49652"/>
              <a:gd name="adj3" fmla="val 209945"/>
              <a:gd name="adj4" fmla="val 51862"/>
              <a:gd name="adj5" fmla="val 364612"/>
              <a:gd name="adj6" fmla="val 70401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1.</a:t>
            </a:r>
            <a:r>
              <a:rPr lang="zh-CN" altLang="en-US" sz="1896" dirty="0"/>
              <a:t>选最大主元</a:t>
            </a:r>
          </a:p>
        </p:txBody>
      </p:sp>
      <p:sp>
        <p:nvSpPr>
          <p:cNvPr id="23" name="矩形 22"/>
          <p:cNvSpPr/>
          <p:nvPr/>
        </p:nvSpPr>
        <p:spPr>
          <a:xfrm>
            <a:off x="4570634" y="2130089"/>
            <a:ext cx="23995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090105" y="5797440"/>
            <a:ext cx="1895071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1~nb/2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8" name="线形标注 2(无边框) 27"/>
          <p:cNvSpPr/>
          <p:nvPr/>
        </p:nvSpPr>
        <p:spPr>
          <a:xfrm>
            <a:off x="4458593" y="6222867"/>
            <a:ext cx="2089430" cy="596200"/>
          </a:xfrm>
          <a:prstGeom prst="callout2">
            <a:avLst>
              <a:gd name="adj1" fmla="val 1497"/>
              <a:gd name="adj2" fmla="val 51722"/>
              <a:gd name="adj3" fmla="val -67792"/>
              <a:gd name="adj4" fmla="val 68988"/>
              <a:gd name="adj5" fmla="val -415287"/>
              <a:gd name="adj6" fmla="val 5658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2. </a:t>
            </a:r>
            <a:r>
              <a:rPr lang="zh-CN" altLang="en-US" sz="1896" dirty="0"/>
              <a:t>与第一个数交换</a:t>
            </a:r>
            <a:r>
              <a:rPr lang="en-US" altLang="zh-CN" sz="1896" dirty="0"/>
              <a:t>(panel</a:t>
            </a:r>
            <a:r>
              <a:rPr lang="zh-CN" altLang="en-US" sz="1896" dirty="0"/>
              <a:t>中的一行）</a:t>
            </a:r>
          </a:p>
        </p:txBody>
      </p:sp>
      <p:sp>
        <p:nvSpPr>
          <p:cNvPr id="29" name="矩形 28"/>
          <p:cNvSpPr/>
          <p:nvPr/>
        </p:nvSpPr>
        <p:spPr>
          <a:xfrm>
            <a:off x="10047013" y="1905219"/>
            <a:ext cx="23995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166992" y="5496785"/>
            <a:ext cx="1040670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>
                <a:solidFill>
                  <a:srgbClr val="7030A0"/>
                </a:solidFill>
              </a:rPr>
              <a:t>1</a:t>
            </a:r>
            <a:r>
              <a:rPr lang="zh-CN" altLang="en-US" sz="2655" b="1" dirty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051484" y="1884675"/>
            <a:ext cx="235487" cy="244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2" name="线形标注 2(无边框) 31"/>
          <p:cNvSpPr/>
          <p:nvPr/>
        </p:nvSpPr>
        <p:spPr>
          <a:xfrm>
            <a:off x="10557100" y="5916197"/>
            <a:ext cx="1634900" cy="834523"/>
          </a:xfrm>
          <a:prstGeom prst="callout2">
            <a:avLst>
              <a:gd name="adj1" fmla="val 1497"/>
              <a:gd name="adj2" fmla="val 51722"/>
              <a:gd name="adj3" fmla="val -80554"/>
              <a:gd name="adj4" fmla="val 26327"/>
              <a:gd name="adj5" fmla="val -388863"/>
              <a:gd name="adj6" fmla="val -19918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4. </a:t>
            </a:r>
            <a:r>
              <a:rPr lang="zh-CN" altLang="en-US" sz="1896" dirty="0"/>
              <a:t>每个进程解第一个数</a:t>
            </a:r>
            <a:r>
              <a:rPr lang="en-US" altLang="zh-CN" sz="1896" dirty="0"/>
              <a:t>(</a:t>
            </a:r>
            <a:r>
              <a:rPr lang="en-US" altLang="zh-CN" sz="1896" dirty="0" err="1"/>
              <a:t>trsv</a:t>
            </a:r>
            <a:r>
              <a:rPr lang="en-US" altLang="zh-CN" sz="1896" dirty="0"/>
              <a:t>)</a:t>
            </a:r>
            <a:endParaRPr lang="zh-CN" altLang="en-US" sz="1896" dirty="0"/>
          </a:p>
        </p:txBody>
      </p:sp>
      <p:sp>
        <p:nvSpPr>
          <p:cNvPr id="37" name="矩形 36"/>
          <p:cNvSpPr/>
          <p:nvPr/>
        </p:nvSpPr>
        <p:spPr>
          <a:xfrm>
            <a:off x="4818516" y="2129806"/>
            <a:ext cx="832997" cy="3618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575104" y="2081275"/>
            <a:ext cx="1076408" cy="2723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575104" y="3601201"/>
            <a:ext cx="1076408" cy="27236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9920" y="3505863"/>
            <a:ext cx="918841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/>
              <a:t>进程</a:t>
            </a:r>
            <a:r>
              <a:rPr lang="en-US" altLang="zh-CN" sz="1707" b="1" dirty="0"/>
              <a:t>0-P</a:t>
            </a:r>
            <a:endParaRPr lang="zh-CN" altLang="en-US" sz="1707" b="1" dirty="0"/>
          </a:p>
        </p:txBody>
      </p:sp>
      <p:sp>
        <p:nvSpPr>
          <p:cNvPr id="34" name="矩形 33"/>
          <p:cNvSpPr/>
          <p:nvPr/>
        </p:nvSpPr>
        <p:spPr>
          <a:xfrm>
            <a:off x="7488906" y="2094900"/>
            <a:ext cx="23995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668002" y="5843004"/>
            <a:ext cx="1895071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1~nb/2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36" name="线形标注 2(无边框) 35"/>
          <p:cNvSpPr/>
          <p:nvPr/>
        </p:nvSpPr>
        <p:spPr>
          <a:xfrm>
            <a:off x="8508807" y="5776508"/>
            <a:ext cx="1676475" cy="892718"/>
          </a:xfrm>
          <a:prstGeom prst="callout2">
            <a:avLst>
              <a:gd name="adj1" fmla="val 1497"/>
              <a:gd name="adj2" fmla="val 51722"/>
              <a:gd name="adj3" fmla="val -80554"/>
              <a:gd name="adj4" fmla="val 26327"/>
              <a:gd name="adj5" fmla="val -388863"/>
              <a:gd name="adj6" fmla="val -19918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3. </a:t>
            </a:r>
            <a:r>
              <a:rPr lang="zh-CN" altLang="en-US" sz="1896" dirty="0"/>
              <a:t>把</a:t>
            </a:r>
            <a:r>
              <a:rPr lang="zh-CN" altLang="en-US" sz="1896" dirty="0" smtClean="0"/>
              <a:t>最大主元所在行</a:t>
            </a:r>
            <a:r>
              <a:rPr lang="zh-CN" altLang="en-US" sz="1896" dirty="0"/>
              <a:t>广播到每个进程</a:t>
            </a:r>
          </a:p>
        </p:txBody>
      </p:sp>
      <p:sp>
        <p:nvSpPr>
          <p:cNvPr id="38" name="矩形 37"/>
          <p:cNvSpPr/>
          <p:nvPr/>
        </p:nvSpPr>
        <p:spPr>
          <a:xfrm>
            <a:off x="7736788" y="2094616"/>
            <a:ext cx="832997" cy="3618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493376" y="2046085"/>
            <a:ext cx="1076408" cy="27236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647984" y="5070650"/>
            <a:ext cx="834818" cy="25099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821815" y="2061387"/>
            <a:ext cx="823899" cy="38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96" b="1" dirty="0"/>
              <a:t>进程</a:t>
            </a:r>
            <a:r>
              <a:rPr lang="en-US" altLang="zh-CN" sz="1896" b="1" dirty="0"/>
              <a:t>0</a:t>
            </a:r>
            <a:endParaRPr lang="zh-CN" altLang="en-US" sz="1896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3796649" y="3533592"/>
            <a:ext cx="900161" cy="38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96" b="1" dirty="0"/>
              <a:t>进程</a:t>
            </a:r>
            <a:r>
              <a:rPr lang="en-US" altLang="zh-CN" sz="1896" b="1" dirty="0"/>
              <a:t>x</a:t>
            </a:r>
            <a:endParaRPr lang="zh-CN" altLang="en-US" sz="1896" b="1" dirty="0"/>
          </a:p>
        </p:txBody>
      </p:sp>
      <p:sp>
        <p:nvSpPr>
          <p:cNvPr id="43" name="矩形 42"/>
          <p:cNvSpPr/>
          <p:nvPr/>
        </p:nvSpPr>
        <p:spPr>
          <a:xfrm>
            <a:off x="6647984" y="4316565"/>
            <a:ext cx="840921" cy="2710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640060" y="3573855"/>
            <a:ext cx="840921" cy="2710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293383" y="1883365"/>
            <a:ext cx="235487" cy="24409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6" name="线形标注 2(无边框) 45"/>
          <p:cNvSpPr/>
          <p:nvPr/>
        </p:nvSpPr>
        <p:spPr>
          <a:xfrm>
            <a:off x="8285073" y="1012502"/>
            <a:ext cx="1570308" cy="682698"/>
          </a:xfrm>
          <a:prstGeom prst="callout2">
            <a:avLst>
              <a:gd name="adj1" fmla="val 107855"/>
              <a:gd name="adj2" fmla="val 49652"/>
              <a:gd name="adj3" fmla="val 162508"/>
              <a:gd name="adj4" fmla="val 87043"/>
              <a:gd name="adj5" fmla="val 145566"/>
              <a:gd name="adj6" fmla="val 11528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896" dirty="0" smtClean="0"/>
              <a:t>第一列的最大</a:t>
            </a:r>
            <a:r>
              <a:rPr lang="zh-CN" altLang="en-US" sz="1896" dirty="0"/>
              <a:t>主元</a:t>
            </a:r>
          </a:p>
        </p:txBody>
      </p:sp>
      <p:sp>
        <p:nvSpPr>
          <p:cNvPr id="47" name="线形标注 2(无边框) 46"/>
          <p:cNvSpPr/>
          <p:nvPr/>
        </p:nvSpPr>
        <p:spPr>
          <a:xfrm>
            <a:off x="10523371" y="900513"/>
            <a:ext cx="1648902" cy="1004706"/>
          </a:xfrm>
          <a:prstGeom prst="callout2">
            <a:avLst>
              <a:gd name="adj1" fmla="val 107855"/>
              <a:gd name="adj2" fmla="val 49652"/>
              <a:gd name="adj3" fmla="val 137395"/>
              <a:gd name="adj4" fmla="val 24566"/>
              <a:gd name="adj5" fmla="val 120326"/>
              <a:gd name="adj6" fmla="val 87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 err="1" smtClean="0"/>
              <a:t>trsv</a:t>
            </a:r>
            <a:r>
              <a:rPr lang="zh-CN" altLang="en-US" sz="1896" dirty="0" smtClean="0"/>
              <a:t>函数求解的结果（第二列的第一个数）</a:t>
            </a:r>
            <a:endParaRPr lang="zh-CN" altLang="en-US" sz="1896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225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36113" y="1241862"/>
            <a:ext cx="3696589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非递归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分解操作：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868639" y="1999612"/>
            <a:ext cx="239957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88111" y="5666962"/>
            <a:ext cx="1040670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>
                <a:solidFill>
                  <a:srgbClr val="7030A0"/>
                </a:solidFill>
              </a:rPr>
              <a:t>1</a:t>
            </a:r>
            <a:r>
              <a:rPr lang="zh-CN" altLang="en-US" sz="2655" b="1" dirty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864340" y="2221064"/>
            <a:ext cx="244257" cy="339498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2" name="线形标注 2(无边框) 21"/>
          <p:cNvSpPr/>
          <p:nvPr/>
        </p:nvSpPr>
        <p:spPr>
          <a:xfrm>
            <a:off x="2292184" y="4409755"/>
            <a:ext cx="1570308" cy="682698"/>
          </a:xfrm>
          <a:prstGeom prst="callout2">
            <a:avLst>
              <a:gd name="adj1" fmla="val 1497"/>
              <a:gd name="adj2" fmla="val 51722"/>
              <a:gd name="adj3" fmla="val -80554"/>
              <a:gd name="adj4" fmla="val 26327"/>
              <a:gd name="adj5" fmla="val -169385"/>
              <a:gd name="adj6" fmla="val -12116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5. </a:t>
            </a:r>
            <a:r>
              <a:rPr lang="en-US" altLang="zh-CN" sz="1896" dirty="0" err="1"/>
              <a:t>dscal</a:t>
            </a:r>
            <a:endParaRPr lang="zh-CN" altLang="en-US" sz="1896" dirty="0"/>
          </a:p>
        </p:txBody>
      </p:sp>
      <p:sp>
        <p:nvSpPr>
          <p:cNvPr id="23" name="矩形 22"/>
          <p:cNvSpPr/>
          <p:nvPr/>
        </p:nvSpPr>
        <p:spPr>
          <a:xfrm>
            <a:off x="4527738" y="2237844"/>
            <a:ext cx="239957" cy="3394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275" dirty="0">
                <a:solidFill>
                  <a:srgbClr val="FF0000"/>
                </a:solidFill>
              </a:rPr>
              <a:t>矩阵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047210" y="5681644"/>
            <a:ext cx="1555234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>
                <a:solidFill>
                  <a:srgbClr val="7030A0"/>
                </a:solidFill>
              </a:rPr>
              <a:t>1</a:t>
            </a:r>
            <a:r>
              <a:rPr lang="zh-CN" altLang="en-US" sz="2655" b="1" dirty="0">
                <a:solidFill>
                  <a:srgbClr val="7030A0"/>
                </a:solidFill>
              </a:rPr>
              <a:t>、</a:t>
            </a:r>
            <a:r>
              <a:rPr lang="en-US" altLang="zh-CN" sz="2655" b="1" dirty="0">
                <a:solidFill>
                  <a:srgbClr val="7030A0"/>
                </a:solidFill>
              </a:rPr>
              <a:t>2</a:t>
            </a:r>
            <a:r>
              <a:rPr lang="zh-CN" altLang="en-US" sz="2655" b="1" dirty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770881" y="1983962"/>
            <a:ext cx="235487" cy="24409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773692" y="2240566"/>
            <a:ext cx="239957" cy="339498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275" dirty="0" smtClean="0">
                <a:solidFill>
                  <a:srgbClr val="FF0000"/>
                </a:solidFill>
              </a:rPr>
              <a:t>结果向量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3" name="线形标注 2(无边框) 32"/>
          <p:cNvSpPr/>
          <p:nvPr/>
        </p:nvSpPr>
        <p:spPr>
          <a:xfrm>
            <a:off x="5240890" y="3825660"/>
            <a:ext cx="1945946" cy="1698839"/>
          </a:xfrm>
          <a:prstGeom prst="callout2">
            <a:avLst>
              <a:gd name="adj1" fmla="val 1497"/>
              <a:gd name="adj2" fmla="val 51722"/>
              <a:gd name="adj3" fmla="val -32896"/>
              <a:gd name="adj4" fmla="val 13601"/>
              <a:gd name="adj5" fmla="val -57121"/>
              <a:gd name="adj6" fmla="val -17342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6. </a:t>
            </a:r>
            <a:r>
              <a:rPr lang="zh-CN" altLang="en-US" sz="1896" dirty="0"/>
              <a:t>矩阵向量</a:t>
            </a:r>
            <a:r>
              <a:rPr lang="zh-CN" altLang="en-US" sz="1896" dirty="0" smtClean="0"/>
              <a:t>相乘（第一列相当于矩阵，第二列的第一个数相当于长度为</a:t>
            </a:r>
            <a:r>
              <a:rPr lang="en-US" altLang="zh-CN" sz="1896" dirty="0" smtClean="0"/>
              <a:t>1</a:t>
            </a:r>
            <a:r>
              <a:rPr lang="zh-CN" altLang="en-US" sz="1896" dirty="0" smtClean="0"/>
              <a:t>的一个向量）</a:t>
            </a:r>
            <a:endParaRPr lang="zh-CN" altLang="en-US" sz="1896" dirty="0"/>
          </a:p>
        </p:txBody>
      </p:sp>
      <p:sp>
        <p:nvSpPr>
          <p:cNvPr id="34" name="矩形 33"/>
          <p:cNvSpPr/>
          <p:nvPr/>
        </p:nvSpPr>
        <p:spPr>
          <a:xfrm>
            <a:off x="2115005" y="1987104"/>
            <a:ext cx="235487" cy="24409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310886" y="2398703"/>
            <a:ext cx="676746" cy="3394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275" dirty="0">
                <a:solidFill>
                  <a:srgbClr val="FF0000"/>
                </a:solidFill>
              </a:rPr>
              <a:t>矩阵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9163344" y="5799803"/>
            <a:ext cx="1648576" cy="5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>
                <a:solidFill>
                  <a:srgbClr val="7030A0"/>
                </a:solidFill>
              </a:rPr>
              <a:t>1~j</a:t>
            </a:r>
            <a:r>
              <a:rPr lang="zh-CN" altLang="en-US" sz="2655" b="1" dirty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310885" y="1774030"/>
            <a:ext cx="667325" cy="62467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987633" y="2401425"/>
            <a:ext cx="245953" cy="339498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275" dirty="0" smtClean="0">
                <a:solidFill>
                  <a:srgbClr val="FF0000"/>
                </a:solidFill>
              </a:rPr>
              <a:t>结果向量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9" name="线形标注 2(无边框) 38"/>
          <p:cNvSpPr/>
          <p:nvPr/>
        </p:nvSpPr>
        <p:spPr>
          <a:xfrm>
            <a:off x="10421343" y="4068407"/>
            <a:ext cx="1258513" cy="862627"/>
          </a:xfrm>
          <a:prstGeom prst="callout2">
            <a:avLst>
              <a:gd name="adj1" fmla="val 1497"/>
              <a:gd name="adj2" fmla="val 51722"/>
              <a:gd name="adj3" fmla="val -80554"/>
              <a:gd name="adj4" fmla="val 26327"/>
              <a:gd name="adj5" fmla="val -177667"/>
              <a:gd name="adj6" fmla="val -13916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896" dirty="0" smtClean="0"/>
              <a:t>第</a:t>
            </a:r>
            <a:r>
              <a:rPr lang="en-US" altLang="zh-CN" sz="1896" dirty="0"/>
              <a:t>j</a:t>
            </a:r>
            <a:r>
              <a:rPr lang="zh-CN" altLang="en-US" sz="1896" dirty="0"/>
              <a:t>次迭代的矩阵向量相乘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7160274" y="3483017"/>
            <a:ext cx="1382110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重复第</a:t>
            </a:r>
            <a:r>
              <a:rPr lang="en-US" altLang="zh-CN" sz="2655" b="1" dirty="0">
                <a:solidFill>
                  <a:srgbClr val="7030A0"/>
                </a:solidFill>
              </a:rPr>
              <a:t>1</a:t>
            </a:r>
          </a:p>
          <a:p>
            <a:r>
              <a:rPr lang="zh-CN" altLang="en-US" sz="2655" b="1" dirty="0">
                <a:solidFill>
                  <a:srgbClr val="7030A0"/>
                </a:solidFill>
              </a:rPr>
              <a:t>到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第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6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步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877408" y="1986587"/>
            <a:ext cx="235487" cy="244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25971" y="1990636"/>
            <a:ext cx="235487" cy="2440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978210" y="1767913"/>
            <a:ext cx="255376" cy="62467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2" name="线形标注 2(无边框) 31"/>
          <p:cNvSpPr/>
          <p:nvPr/>
        </p:nvSpPr>
        <p:spPr>
          <a:xfrm>
            <a:off x="6213863" y="2633597"/>
            <a:ext cx="859744" cy="500377"/>
          </a:xfrm>
          <a:prstGeom prst="callout2">
            <a:avLst>
              <a:gd name="adj1" fmla="val 1497"/>
              <a:gd name="adj2" fmla="val 51722"/>
              <a:gd name="adj3" fmla="val -30653"/>
              <a:gd name="adj4" fmla="val 2343"/>
              <a:gd name="adj5" fmla="val -102987"/>
              <a:gd name="adj6" fmla="val -14497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896" dirty="0" smtClean="0">
                <a:solidFill>
                  <a:srgbClr val="FF0000"/>
                </a:solidFill>
              </a:rPr>
              <a:t>向量</a:t>
            </a:r>
            <a:endParaRPr lang="zh-CN" altLang="en-US" sz="1896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291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92716" y="2258172"/>
            <a:ext cx="4364242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回顾非递归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分解操作：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>
                <a:solidFill>
                  <a:srgbClr val="7030A0"/>
                </a:solidFill>
              </a:rPr>
              <a:t>选最大主元、最大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主元所在行与</a:t>
            </a:r>
            <a:r>
              <a:rPr lang="zh-CN" altLang="en-US" sz="2655" b="1" dirty="0">
                <a:solidFill>
                  <a:srgbClr val="7030A0"/>
                </a:solidFill>
              </a:rPr>
              <a:t>第一行交换、及最大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主元所在行</a:t>
            </a:r>
            <a:r>
              <a:rPr lang="zh-CN" altLang="en-US" sz="2655" b="1" dirty="0">
                <a:solidFill>
                  <a:srgbClr val="7030A0"/>
                </a:solidFill>
              </a:rPr>
              <a:t>的广播可以合并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228078" y="1209378"/>
            <a:ext cx="250864" cy="42345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56957" y="5408289"/>
            <a:ext cx="2159222" cy="5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1~nb/2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36" name="线形标注 2(无边框) 35"/>
          <p:cNvSpPr/>
          <p:nvPr/>
        </p:nvSpPr>
        <p:spPr>
          <a:xfrm>
            <a:off x="6116038" y="5816673"/>
            <a:ext cx="2184400" cy="697697"/>
          </a:xfrm>
          <a:prstGeom prst="callout2">
            <a:avLst>
              <a:gd name="adj1" fmla="val 1497"/>
              <a:gd name="adj2" fmla="val 51722"/>
              <a:gd name="adj3" fmla="val -67792"/>
              <a:gd name="adj4" fmla="val 68988"/>
              <a:gd name="adj5" fmla="val -415287"/>
              <a:gd name="adj6" fmla="val 5658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2. </a:t>
            </a:r>
            <a:r>
              <a:rPr lang="zh-CN" altLang="en-US" sz="1896" dirty="0"/>
              <a:t>与第一个数交换</a:t>
            </a:r>
            <a:r>
              <a:rPr lang="en-US" altLang="zh-CN" sz="1896" dirty="0"/>
              <a:t>(panel</a:t>
            </a:r>
            <a:r>
              <a:rPr lang="zh-CN" altLang="en-US" sz="1896" dirty="0"/>
              <a:t>中的一行）</a:t>
            </a:r>
          </a:p>
        </p:txBody>
      </p:sp>
      <p:sp>
        <p:nvSpPr>
          <p:cNvPr id="40" name="矩形 39"/>
          <p:cNvSpPr/>
          <p:nvPr/>
        </p:nvSpPr>
        <p:spPr>
          <a:xfrm>
            <a:off x="6475961" y="1209094"/>
            <a:ext cx="870858" cy="423454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32549" y="1208810"/>
            <a:ext cx="1125333" cy="31873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232549" y="3250136"/>
            <a:ext cx="1125333" cy="31873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146350" y="1174188"/>
            <a:ext cx="250864" cy="42345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344756" y="5373099"/>
            <a:ext cx="1889695" cy="5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第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1~nb/2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45" name="线形标注 2(无边框) 44"/>
          <p:cNvSpPr/>
          <p:nvPr/>
        </p:nvSpPr>
        <p:spPr>
          <a:xfrm>
            <a:off x="10166252" y="5319836"/>
            <a:ext cx="1752675" cy="1044693"/>
          </a:xfrm>
          <a:prstGeom prst="callout2">
            <a:avLst>
              <a:gd name="adj1" fmla="val 1497"/>
              <a:gd name="adj2" fmla="val 51722"/>
              <a:gd name="adj3" fmla="val -80554"/>
              <a:gd name="adj4" fmla="val 26327"/>
              <a:gd name="adj5" fmla="val -388863"/>
              <a:gd name="adj6" fmla="val -19918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3. </a:t>
            </a:r>
            <a:r>
              <a:rPr lang="zh-CN" altLang="en-US" sz="1896" dirty="0"/>
              <a:t>把</a:t>
            </a:r>
            <a:r>
              <a:rPr lang="zh-CN" altLang="en-US" sz="1896" dirty="0" smtClean="0"/>
              <a:t>最大主元所在行</a:t>
            </a:r>
            <a:r>
              <a:rPr lang="zh-CN" altLang="en-US" sz="1896" dirty="0"/>
              <a:t>广播到每个进程</a:t>
            </a:r>
          </a:p>
        </p:txBody>
      </p:sp>
      <p:sp>
        <p:nvSpPr>
          <p:cNvPr id="46" name="矩形 45"/>
          <p:cNvSpPr/>
          <p:nvPr/>
        </p:nvSpPr>
        <p:spPr>
          <a:xfrm>
            <a:off x="9394233" y="1173905"/>
            <a:ext cx="870858" cy="423454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139758" y="1148176"/>
            <a:ext cx="1125333" cy="31873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272918" y="4723223"/>
            <a:ext cx="872763" cy="29373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487376" y="1208810"/>
            <a:ext cx="861347" cy="38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96" b="1" dirty="0"/>
              <a:t>进程</a:t>
            </a:r>
            <a:r>
              <a:rPr lang="en-US" altLang="zh-CN" sz="1896" b="1" dirty="0"/>
              <a:t>0</a:t>
            </a:r>
            <a:endParaRPr lang="zh-CN" altLang="en-US" sz="1896" b="1" dirty="0"/>
          </a:p>
        </p:txBody>
      </p:sp>
      <p:sp>
        <p:nvSpPr>
          <p:cNvPr id="50" name="文本框 49"/>
          <p:cNvSpPr txBox="1"/>
          <p:nvPr/>
        </p:nvSpPr>
        <p:spPr>
          <a:xfrm>
            <a:off x="5454094" y="3164312"/>
            <a:ext cx="941076" cy="38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96" b="1" dirty="0"/>
              <a:t>进程</a:t>
            </a:r>
            <a:r>
              <a:rPr lang="en-US" altLang="zh-CN" sz="1896" b="1" dirty="0"/>
              <a:t>x</a:t>
            </a:r>
            <a:endParaRPr lang="zh-CN" altLang="en-US" sz="1896" b="1" dirty="0"/>
          </a:p>
        </p:txBody>
      </p:sp>
      <p:sp>
        <p:nvSpPr>
          <p:cNvPr id="51" name="矩形 50"/>
          <p:cNvSpPr/>
          <p:nvPr/>
        </p:nvSpPr>
        <p:spPr>
          <a:xfrm>
            <a:off x="8272917" y="3965727"/>
            <a:ext cx="879143" cy="317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264994" y="3223017"/>
            <a:ext cx="879143" cy="317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445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233229" y="1043341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8127" y="1183678"/>
            <a:ext cx="3940502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选最大主元的通信过程：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20868" y="184461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45445" y="184461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62241" y="184461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 flipH="1">
            <a:off x="3057193" y="1891686"/>
            <a:ext cx="18257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0</a:t>
            </a:r>
            <a:endParaRPr lang="zh-CN" altLang="en-US" sz="1707" dirty="0"/>
          </a:p>
        </p:txBody>
      </p:sp>
      <p:sp>
        <p:nvSpPr>
          <p:cNvPr id="40" name="文本框 39"/>
          <p:cNvSpPr txBox="1"/>
          <p:nvPr/>
        </p:nvSpPr>
        <p:spPr>
          <a:xfrm>
            <a:off x="3096867" y="2531440"/>
            <a:ext cx="43348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1</a:t>
            </a:r>
            <a:endParaRPr lang="zh-CN" altLang="en-US" sz="1707" dirty="0"/>
          </a:p>
        </p:txBody>
      </p:sp>
      <p:sp>
        <p:nvSpPr>
          <p:cNvPr id="3" name="文本框 2"/>
          <p:cNvSpPr txBox="1"/>
          <p:nvPr/>
        </p:nvSpPr>
        <p:spPr>
          <a:xfrm>
            <a:off x="3029797" y="3109248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2</a:t>
            </a:r>
            <a:endParaRPr lang="zh-CN" altLang="en-US" sz="1707" dirty="0"/>
          </a:p>
        </p:txBody>
      </p:sp>
      <p:sp>
        <p:nvSpPr>
          <p:cNvPr id="42" name="文本框 41"/>
          <p:cNvSpPr txBox="1"/>
          <p:nvPr/>
        </p:nvSpPr>
        <p:spPr>
          <a:xfrm>
            <a:off x="3038079" y="372462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3</a:t>
            </a:r>
            <a:endParaRPr lang="zh-CN" altLang="en-US" sz="1707" dirty="0"/>
          </a:p>
        </p:txBody>
      </p:sp>
      <p:sp>
        <p:nvSpPr>
          <p:cNvPr id="43" name="文本框 42"/>
          <p:cNvSpPr txBox="1"/>
          <p:nvPr/>
        </p:nvSpPr>
        <p:spPr>
          <a:xfrm>
            <a:off x="3038079" y="430417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4</a:t>
            </a:r>
            <a:endParaRPr lang="zh-CN" altLang="en-US" sz="1707" dirty="0"/>
          </a:p>
        </p:txBody>
      </p:sp>
      <p:sp>
        <p:nvSpPr>
          <p:cNvPr id="44" name="文本框 43"/>
          <p:cNvSpPr txBox="1"/>
          <p:nvPr/>
        </p:nvSpPr>
        <p:spPr>
          <a:xfrm>
            <a:off x="3051591" y="492752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5</a:t>
            </a:r>
            <a:endParaRPr lang="zh-CN" altLang="en-US" sz="1707" dirty="0"/>
          </a:p>
        </p:txBody>
      </p:sp>
      <p:sp>
        <p:nvSpPr>
          <p:cNvPr id="45" name="文本框 44"/>
          <p:cNvSpPr txBox="1"/>
          <p:nvPr/>
        </p:nvSpPr>
        <p:spPr>
          <a:xfrm>
            <a:off x="3043379" y="547115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6</a:t>
            </a:r>
            <a:endParaRPr lang="zh-CN" altLang="en-US" sz="1707" dirty="0"/>
          </a:p>
        </p:txBody>
      </p:sp>
      <p:sp>
        <p:nvSpPr>
          <p:cNvPr id="46" name="文本框 45"/>
          <p:cNvSpPr txBox="1"/>
          <p:nvPr/>
        </p:nvSpPr>
        <p:spPr>
          <a:xfrm>
            <a:off x="3051590" y="6110906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7</a:t>
            </a:r>
            <a:endParaRPr lang="zh-CN" altLang="en-US" sz="1707" dirty="0"/>
          </a:p>
        </p:txBody>
      </p:sp>
      <p:sp>
        <p:nvSpPr>
          <p:cNvPr id="4" name="矩形 3"/>
          <p:cNvSpPr/>
          <p:nvPr/>
        </p:nvSpPr>
        <p:spPr>
          <a:xfrm>
            <a:off x="6358936" y="1980218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 smtClean="0">
                <a:solidFill>
                  <a:schemeClr val="tx1"/>
                </a:solidFill>
              </a:rPr>
              <a:t>最大主元所在行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349513" y="2587557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318393" y="244523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42969" y="244523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659765" y="244523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318929" y="3034709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343505" y="3034709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60301" y="303470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323176" y="3635328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3347753" y="3635328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664549" y="3635327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302021" y="422480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326597" y="422480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643393" y="422480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299546" y="482542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324122" y="482542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640918" y="482542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300081" y="541490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324658" y="541490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641454" y="541490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304329" y="6015520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328905" y="6015520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645701" y="601551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6349513" y="3199862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349513" y="3807202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328190" y="4323849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328190" y="4931189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6328190" y="5543494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328190" y="6150834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358936" y="1802503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cxnSp>
        <p:nvCxnSpPr>
          <p:cNvPr id="77" name="直接箭头连接符 76"/>
          <p:cNvCxnSpPr>
            <a:stCxn id="76" idx="1"/>
          </p:cNvCxnSpPr>
          <p:nvPr/>
        </p:nvCxnSpPr>
        <p:spPr>
          <a:xfrm flipH="1">
            <a:off x="6005666" y="1890414"/>
            <a:ext cx="353271" cy="6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/>
          <p:nvPr/>
        </p:nvCxnSpPr>
        <p:spPr>
          <a:xfrm flipH="1">
            <a:off x="6005665" y="2091739"/>
            <a:ext cx="353272" cy="130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曲线连接符 82"/>
          <p:cNvCxnSpPr>
            <a:stCxn id="4" idx="3"/>
            <a:endCxn id="47" idx="3"/>
          </p:cNvCxnSpPr>
          <p:nvPr/>
        </p:nvCxnSpPr>
        <p:spPr>
          <a:xfrm flipH="1">
            <a:off x="8397741" y="2068129"/>
            <a:ext cx="9424" cy="614935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4" name="曲线连接符 83"/>
          <p:cNvCxnSpPr/>
          <p:nvPr/>
        </p:nvCxnSpPr>
        <p:spPr>
          <a:xfrm flipH="1">
            <a:off x="8409200" y="3291420"/>
            <a:ext cx="9424" cy="614935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曲线连接符 84"/>
          <p:cNvCxnSpPr/>
          <p:nvPr/>
        </p:nvCxnSpPr>
        <p:spPr>
          <a:xfrm flipH="1">
            <a:off x="8366994" y="4422812"/>
            <a:ext cx="9424" cy="614935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6" name="曲线连接符 85"/>
          <p:cNvCxnSpPr/>
          <p:nvPr/>
        </p:nvCxnSpPr>
        <p:spPr>
          <a:xfrm flipH="1">
            <a:off x="8369804" y="5648489"/>
            <a:ext cx="9424" cy="614935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/>
          <p:nvPr/>
        </p:nvCxnSpPr>
        <p:spPr>
          <a:xfrm flipH="1">
            <a:off x="5974918" y="2674007"/>
            <a:ext cx="353272" cy="130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>
            <a:endCxn id="53" idx="3"/>
          </p:cNvCxnSpPr>
          <p:nvPr/>
        </p:nvCxnSpPr>
        <p:spPr>
          <a:xfrm flipH="1">
            <a:off x="6006201" y="3276955"/>
            <a:ext cx="321989" cy="5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 flipH="1" flipV="1">
            <a:off x="6003345" y="3724622"/>
            <a:ext cx="324845" cy="22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/>
          <p:cNvCxnSpPr>
            <a:endCxn id="60" idx="3"/>
          </p:cNvCxnSpPr>
          <p:nvPr/>
        </p:nvCxnSpPr>
        <p:spPr>
          <a:xfrm flipH="1">
            <a:off x="5989293" y="4392028"/>
            <a:ext cx="354069" cy="80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/>
          <p:cNvCxnSpPr>
            <a:endCxn id="63" idx="3"/>
          </p:cNvCxnSpPr>
          <p:nvPr/>
        </p:nvCxnSpPr>
        <p:spPr>
          <a:xfrm flipH="1">
            <a:off x="5986818" y="5055846"/>
            <a:ext cx="374806" cy="17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/>
          <p:cNvCxnSpPr>
            <a:endCxn id="66" idx="3"/>
          </p:cNvCxnSpPr>
          <p:nvPr/>
        </p:nvCxnSpPr>
        <p:spPr>
          <a:xfrm flipH="1">
            <a:off x="5987354" y="5662805"/>
            <a:ext cx="33284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/>
          <p:cNvCxnSpPr>
            <a:endCxn id="69" idx="3"/>
          </p:cNvCxnSpPr>
          <p:nvPr/>
        </p:nvCxnSpPr>
        <p:spPr>
          <a:xfrm flipH="1">
            <a:off x="5991601" y="6228462"/>
            <a:ext cx="351761" cy="34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文本框 100"/>
          <p:cNvSpPr txBox="1"/>
          <p:nvPr/>
        </p:nvSpPr>
        <p:spPr>
          <a:xfrm>
            <a:off x="9111619" y="1626805"/>
            <a:ext cx="2540186" cy="499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7655" indent="-487655">
              <a:buAutoNum type="arabicPeriod"/>
            </a:pPr>
            <a:r>
              <a:rPr lang="zh-CN" altLang="en-US" sz="2655" b="1" dirty="0">
                <a:solidFill>
                  <a:srgbClr val="7030A0"/>
                </a:solidFill>
              </a:rPr>
              <a:t>每个进程选出自己的最大元所在行，并</a:t>
            </a:r>
            <a:r>
              <a:rPr lang="en-US" altLang="zh-CN" sz="2655" b="1" dirty="0">
                <a:solidFill>
                  <a:srgbClr val="7030A0"/>
                </a:solidFill>
              </a:rPr>
              <a:t>copy</a:t>
            </a:r>
            <a:r>
              <a:rPr lang="zh-CN" altLang="en-US" sz="2655" b="1" dirty="0">
                <a:solidFill>
                  <a:srgbClr val="7030A0"/>
                </a:solidFill>
              </a:rPr>
              <a:t>到缓冲区中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87655" indent="-487655">
              <a:buAutoNum type="arabicPeriod"/>
            </a:pPr>
            <a:r>
              <a:rPr lang="zh-CN" altLang="en-US" sz="2655" b="1" dirty="0">
                <a:solidFill>
                  <a:srgbClr val="7030A0"/>
                </a:solidFill>
              </a:rPr>
              <a:t>两两交换后，每个进程选出自己和</a:t>
            </a:r>
            <a:r>
              <a:rPr lang="en-US" altLang="zh-CN" sz="2655" b="1" dirty="0">
                <a:solidFill>
                  <a:srgbClr val="7030A0"/>
                </a:solidFill>
              </a:rPr>
              <a:t>partner</a:t>
            </a:r>
            <a:r>
              <a:rPr lang="zh-CN" altLang="en-US" sz="2655" b="1" dirty="0">
                <a:solidFill>
                  <a:srgbClr val="7030A0"/>
                </a:solidFill>
              </a:rPr>
              <a:t>的最大元所在行，并放在缓冲区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94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233229" y="1043341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8127" y="1183678"/>
            <a:ext cx="3940502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选最大主元的通信过程：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20868" y="184461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45445" y="184461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62241" y="184461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 flipH="1">
            <a:off x="3057193" y="1891686"/>
            <a:ext cx="18257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0</a:t>
            </a:r>
            <a:endParaRPr lang="zh-CN" altLang="en-US" sz="1707" dirty="0"/>
          </a:p>
        </p:txBody>
      </p:sp>
      <p:sp>
        <p:nvSpPr>
          <p:cNvPr id="40" name="文本框 39"/>
          <p:cNvSpPr txBox="1"/>
          <p:nvPr/>
        </p:nvSpPr>
        <p:spPr>
          <a:xfrm>
            <a:off x="3096867" y="2531440"/>
            <a:ext cx="43348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1</a:t>
            </a:r>
            <a:endParaRPr lang="zh-CN" altLang="en-US" sz="1707" dirty="0"/>
          </a:p>
        </p:txBody>
      </p:sp>
      <p:sp>
        <p:nvSpPr>
          <p:cNvPr id="3" name="文本框 2"/>
          <p:cNvSpPr txBox="1"/>
          <p:nvPr/>
        </p:nvSpPr>
        <p:spPr>
          <a:xfrm>
            <a:off x="3029797" y="3109248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2</a:t>
            </a:r>
            <a:endParaRPr lang="zh-CN" altLang="en-US" sz="1707" dirty="0"/>
          </a:p>
        </p:txBody>
      </p:sp>
      <p:sp>
        <p:nvSpPr>
          <p:cNvPr id="42" name="文本框 41"/>
          <p:cNvSpPr txBox="1"/>
          <p:nvPr/>
        </p:nvSpPr>
        <p:spPr>
          <a:xfrm>
            <a:off x="3038079" y="372462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3</a:t>
            </a:r>
            <a:endParaRPr lang="zh-CN" altLang="en-US" sz="1707" dirty="0"/>
          </a:p>
        </p:txBody>
      </p:sp>
      <p:sp>
        <p:nvSpPr>
          <p:cNvPr id="43" name="文本框 42"/>
          <p:cNvSpPr txBox="1"/>
          <p:nvPr/>
        </p:nvSpPr>
        <p:spPr>
          <a:xfrm>
            <a:off x="3038079" y="430417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4</a:t>
            </a:r>
            <a:endParaRPr lang="zh-CN" altLang="en-US" sz="1707" dirty="0"/>
          </a:p>
        </p:txBody>
      </p:sp>
      <p:sp>
        <p:nvSpPr>
          <p:cNvPr id="44" name="文本框 43"/>
          <p:cNvSpPr txBox="1"/>
          <p:nvPr/>
        </p:nvSpPr>
        <p:spPr>
          <a:xfrm>
            <a:off x="3051591" y="492752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5</a:t>
            </a:r>
            <a:endParaRPr lang="zh-CN" altLang="en-US" sz="1707" dirty="0"/>
          </a:p>
        </p:txBody>
      </p:sp>
      <p:sp>
        <p:nvSpPr>
          <p:cNvPr id="45" name="文本框 44"/>
          <p:cNvSpPr txBox="1"/>
          <p:nvPr/>
        </p:nvSpPr>
        <p:spPr>
          <a:xfrm>
            <a:off x="3043379" y="547115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6</a:t>
            </a:r>
            <a:endParaRPr lang="zh-CN" altLang="en-US" sz="1707" dirty="0"/>
          </a:p>
        </p:txBody>
      </p:sp>
      <p:sp>
        <p:nvSpPr>
          <p:cNvPr id="46" name="文本框 45"/>
          <p:cNvSpPr txBox="1"/>
          <p:nvPr/>
        </p:nvSpPr>
        <p:spPr>
          <a:xfrm>
            <a:off x="3051590" y="6110906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7</a:t>
            </a:r>
            <a:endParaRPr lang="zh-CN" altLang="en-US" sz="1707" dirty="0"/>
          </a:p>
        </p:txBody>
      </p:sp>
      <p:sp>
        <p:nvSpPr>
          <p:cNvPr id="4" name="矩形 3"/>
          <p:cNvSpPr/>
          <p:nvPr/>
        </p:nvSpPr>
        <p:spPr>
          <a:xfrm>
            <a:off x="6358936" y="1980218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0-1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7" name="矩形 46"/>
          <p:cNvSpPr/>
          <p:nvPr/>
        </p:nvSpPr>
        <p:spPr>
          <a:xfrm>
            <a:off x="6349513" y="2587557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0-1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8" name="矩形 47"/>
          <p:cNvSpPr/>
          <p:nvPr/>
        </p:nvSpPr>
        <p:spPr>
          <a:xfrm>
            <a:off x="4318393" y="244523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42969" y="244523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659765" y="244523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318929" y="3034709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343505" y="3034709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60301" y="303470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323176" y="3635328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3347753" y="3635328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664549" y="3635327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302021" y="422480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326597" y="422480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643393" y="422480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299546" y="482542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324122" y="482542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640918" y="482542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300081" y="541490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324658" y="541490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641454" y="541490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304329" y="6015520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328905" y="6015520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645701" y="601551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6349513" y="3199862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2-3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1" name="矩形 70"/>
          <p:cNvSpPr/>
          <p:nvPr/>
        </p:nvSpPr>
        <p:spPr>
          <a:xfrm>
            <a:off x="6349513" y="3807202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2-3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2" name="矩形 71"/>
          <p:cNvSpPr/>
          <p:nvPr/>
        </p:nvSpPr>
        <p:spPr>
          <a:xfrm>
            <a:off x="6328190" y="4323849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4-5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3" name="矩形 72"/>
          <p:cNvSpPr/>
          <p:nvPr/>
        </p:nvSpPr>
        <p:spPr>
          <a:xfrm>
            <a:off x="6328190" y="4931189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4-5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4" name="矩形 73"/>
          <p:cNvSpPr/>
          <p:nvPr/>
        </p:nvSpPr>
        <p:spPr>
          <a:xfrm>
            <a:off x="6328190" y="5543494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6-7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5" name="矩形 74"/>
          <p:cNvSpPr/>
          <p:nvPr/>
        </p:nvSpPr>
        <p:spPr>
          <a:xfrm>
            <a:off x="6328190" y="6150834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6-7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6" name="矩形 75"/>
          <p:cNvSpPr/>
          <p:nvPr/>
        </p:nvSpPr>
        <p:spPr>
          <a:xfrm>
            <a:off x="6358936" y="1802503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9" name="矩形 78"/>
          <p:cNvSpPr/>
          <p:nvPr/>
        </p:nvSpPr>
        <p:spPr>
          <a:xfrm>
            <a:off x="6349513" y="2411736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cxnSp>
        <p:nvCxnSpPr>
          <p:cNvPr id="80" name="曲线连接符 79"/>
          <p:cNvCxnSpPr>
            <a:stCxn id="76" idx="3"/>
            <a:endCxn id="70" idx="3"/>
          </p:cNvCxnSpPr>
          <p:nvPr/>
        </p:nvCxnSpPr>
        <p:spPr>
          <a:xfrm flipH="1">
            <a:off x="8397741" y="1890415"/>
            <a:ext cx="9424" cy="1397359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曲线连接符 80"/>
          <p:cNvCxnSpPr/>
          <p:nvPr/>
        </p:nvCxnSpPr>
        <p:spPr>
          <a:xfrm flipH="1">
            <a:off x="8403383" y="2531441"/>
            <a:ext cx="9424" cy="1397359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2" name="曲线连接符 81"/>
          <p:cNvCxnSpPr/>
          <p:nvPr/>
        </p:nvCxnSpPr>
        <p:spPr>
          <a:xfrm flipH="1">
            <a:off x="8369632" y="4337147"/>
            <a:ext cx="9424" cy="1397359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7" name="曲线连接符 86"/>
          <p:cNvCxnSpPr/>
          <p:nvPr/>
        </p:nvCxnSpPr>
        <p:spPr>
          <a:xfrm flipH="1">
            <a:off x="8402452" y="4927526"/>
            <a:ext cx="9424" cy="1397359"/>
          </a:xfrm>
          <a:prstGeom prst="curvedConnector3">
            <a:avLst>
              <a:gd name="adj1" fmla="val -2300030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87927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233229" y="1043341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8127" y="1183678"/>
            <a:ext cx="3940502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选最大主元的通信过程：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20868" y="184461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45445" y="184461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62241" y="184461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 flipH="1">
            <a:off x="3057193" y="1891686"/>
            <a:ext cx="18257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0</a:t>
            </a:r>
            <a:endParaRPr lang="zh-CN" altLang="en-US" sz="1707" dirty="0"/>
          </a:p>
        </p:txBody>
      </p:sp>
      <p:sp>
        <p:nvSpPr>
          <p:cNvPr id="40" name="文本框 39"/>
          <p:cNvSpPr txBox="1"/>
          <p:nvPr/>
        </p:nvSpPr>
        <p:spPr>
          <a:xfrm>
            <a:off x="3096867" y="2531440"/>
            <a:ext cx="43348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1</a:t>
            </a:r>
            <a:endParaRPr lang="zh-CN" altLang="en-US" sz="1707" dirty="0"/>
          </a:p>
        </p:txBody>
      </p:sp>
      <p:sp>
        <p:nvSpPr>
          <p:cNvPr id="3" name="文本框 2"/>
          <p:cNvSpPr txBox="1"/>
          <p:nvPr/>
        </p:nvSpPr>
        <p:spPr>
          <a:xfrm>
            <a:off x="3029797" y="3109248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2</a:t>
            </a:r>
            <a:endParaRPr lang="zh-CN" altLang="en-US" sz="1707" dirty="0"/>
          </a:p>
        </p:txBody>
      </p:sp>
      <p:sp>
        <p:nvSpPr>
          <p:cNvPr id="42" name="文本框 41"/>
          <p:cNvSpPr txBox="1"/>
          <p:nvPr/>
        </p:nvSpPr>
        <p:spPr>
          <a:xfrm>
            <a:off x="3038079" y="372462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3</a:t>
            </a:r>
            <a:endParaRPr lang="zh-CN" altLang="en-US" sz="1707" dirty="0"/>
          </a:p>
        </p:txBody>
      </p:sp>
      <p:sp>
        <p:nvSpPr>
          <p:cNvPr id="43" name="文本框 42"/>
          <p:cNvSpPr txBox="1"/>
          <p:nvPr/>
        </p:nvSpPr>
        <p:spPr>
          <a:xfrm>
            <a:off x="3038079" y="430417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4</a:t>
            </a:r>
            <a:endParaRPr lang="zh-CN" altLang="en-US" sz="1707" dirty="0"/>
          </a:p>
        </p:txBody>
      </p:sp>
      <p:sp>
        <p:nvSpPr>
          <p:cNvPr id="44" name="文本框 43"/>
          <p:cNvSpPr txBox="1"/>
          <p:nvPr/>
        </p:nvSpPr>
        <p:spPr>
          <a:xfrm>
            <a:off x="3051591" y="492752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5</a:t>
            </a:r>
            <a:endParaRPr lang="zh-CN" altLang="en-US" sz="1707" dirty="0"/>
          </a:p>
        </p:txBody>
      </p:sp>
      <p:sp>
        <p:nvSpPr>
          <p:cNvPr id="45" name="文本框 44"/>
          <p:cNvSpPr txBox="1"/>
          <p:nvPr/>
        </p:nvSpPr>
        <p:spPr>
          <a:xfrm>
            <a:off x="3043379" y="547115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6</a:t>
            </a:r>
            <a:endParaRPr lang="zh-CN" altLang="en-US" sz="1707" dirty="0"/>
          </a:p>
        </p:txBody>
      </p:sp>
      <p:sp>
        <p:nvSpPr>
          <p:cNvPr id="46" name="文本框 45"/>
          <p:cNvSpPr txBox="1"/>
          <p:nvPr/>
        </p:nvSpPr>
        <p:spPr>
          <a:xfrm>
            <a:off x="3051590" y="6110906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7</a:t>
            </a:r>
            <a:endParaRPr lang="zh-CN" altLang="en-US" sz="1707" dirty="0"/>
          </a:p>
        </p:txBody>
      </p:sp>
      <p:sp>
        <p:nvSpPr>
          <p:cNvPr id="4" name="矩形 3"/>
          <p:cNvSpPr/>
          <p:nvPr/>
        </p:nvSpPr>
        <p:spPr>
          <a:xfrm>
            <a:off x="6358936" y="1980218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7" name="矩形 46"/>
          <p:cNvSpPr/>
          <p:nvPr/>
        </p:nvSpPr>
        <p:spPr>
          <a:xfrm>
            <a:off x="6349513" y="2587557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8" name="矩形 47"/>
          <p:cNvSpPr/>
          <p:nvPr/>
        </p:nvSpPr>
        <p:spPr>
          <a:xfrm>
            <a:off x="4318393" y="244523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42969" y="244523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659765" y="244523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318929" y="3034709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343505" y="3034709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60301" y="303470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323176" y="3635328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3347753" y="3635328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664549" y="3635327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302021" y="422480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326597" y="422480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643393" y="422480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299546" y="482542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324122" y="482542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640918" y="482542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300081" y="541490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324658" y="541490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641454" y="541490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304329" y="6015520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328905" y="6015520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645701" y="601551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6349513" y="3199862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1" name="矩形 70"/>
          <p:cNvSpPr/>
          <p:nvPr/>
        </p:nvSpPr>
        <p:spPr>
          <a:xfrm>
            <a:off x="6349513" y="3807202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0-3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2" name="矩形 71"/>
          <p:cNvSpPr/>
          <p:nvPr/>
        </p:nvSpPr>
        <p:spPr>
          <a:xfrm>
            <a:off x="6328190" y="4323849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3" name="矩形 72"/>
          <p:cNvSpPr/>
          <p:nvPr/>
        </p:nvSpPr>
        <p:spPr>
          <a:xfrm>
            <a:off x="6328190" y="4931189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4" name="矩形 73"/>
          <p:cNvSpPr/>
          <p:nvPr/>
        </p:nvSpPr>
        <p:spPr>
          <a:xfrm>
            <a:off x="6328190" y="5543494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5" name="矩形 74"/>
          <p:cNvSpPr/>
          <p:nvPr/>
        </p:nvSpPr>
        <p:spPr>
          <a:xfrm>
            <a:off x="6328190" y="6150834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4-7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76" name="矩形 75"/>
          <p:cNvSpPr/>
          <p:nvPr/>
        </p:nvSpPr>
        <p:spPr>
          <a:xfrm>
            <a:off x="6358936" y="1802503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9" name="矩形 78"/>
          <p:cNvSpPr/>
          <p:nvPr/>
        </p:nvSpPr>
        <p:spPr>
          <a:xfrm>
            <a:off x="6349513" y="2411736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7" name="矩形 76"/>
          <p:cNvSpPr/>
          <p:nvPr/>
        </p:nvSpPr>
        <p:spPr>
          <a:xfrm>
            <a:off x="6349513" y="3008850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8" name="矩形 77"/>
          <p:cNvSpPr/>
          <p:nvPr/>
        </p:nvSpPr>
        <p:spPr>
          <a:xfrm>
            <a:off x="6349513" y="3619970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cxnSp>
        <p:nvCxnSpPr>
          <p:cNvPr id="12" name="曲线连接符 11"/>
          <p:cNvCxnSpPr>
            <a:stCxn id="4" idx="3"/>
            <a:endCxn id="72" idx="3"/>
          </p:cNvCxnSpPr>
          <p:nvPr/>
        </p:nvCxnSpPr>
        <p:spPr>
          <a:xfrm flipH="1">
            <a:off x="8376417" y="2068129"/>
            <a:ext cx="30747" cy="2343632"/>
          </a:xfrm>
          <a:prstGeom prst="curvedConnector3">
            <a:avLst>
              <a:gd name="adj1" fmla="val -704946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4" name="曲线连接符 83"/>
          <p:cNvCxnSpPr/>
          <p:nvPr/>
        </p:nvCxnSpPr>
        <p:spPr>
          <a:xfrm flipH="1">
            <a:off x="8378725" y="2670929"/>
            <a:ext cx="30747" cy="2343632"/>
          </a:xfrm>
          <a:prstGeom prst="curvedConnector3">
            <a:avLst>
              <a:gd name="adj1" fmla="val -704946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曲线连接符 84"/>
          <p:cNvCxnSpPr/>
          <p:nvPr/>
        </p:nvCxnSpPr>
        <p:spPr>
          <a:xfrm flipH="1">
            <a:off x="8369134" y="3255135"/>
            <a:ext cx="30747" cy="2343632"/>
          </a:xfrm>
          <a:prstGeom prst="curvedConnector3">
            <a:avLst>
              <a:gd name="adj1" fmla="val -704946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6" name="曲线连接符 85"/>
          <p:cNvCxnSpPr/>
          <p:nvPr/>
        </p:nvCxnSpPr>
        <p:spPr>
          <a:xfrm flipH="1">
            <a:off x="8378725" y="3896565"/>
            <a:ext cx="30747" cy="2343632"/>
          </a:xfrm>
          <a:prstGeom prst="curvedConnector3">
            <a:avLst>
              <a:gd name="adj1" fmla="val -704946"/>
            </a:avLst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335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233229" y="1043341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8127" y="1183678"/>
            <a:ext cx="3940502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选最大主元的通信过程：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20868" y="184461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45445" y="184461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62241" y="184461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 flipH="1">
            <a:off x="3057193" y="1891686"/>
            <a:ext cx="18257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0</a:t>
            </a:r>
            <a:endParaRPr lang="zh-CN" altLang="en-US" sz="1707" dirty="0"/>
          </a:p>
        </p:txBody>
      </p:sp>
      <p:sp>
        <p:nvSpPr>
          <p:cNvPr id="40" name="文本框 39"/>
          <p:cNvSpPr txBox="1"/>
          <p:nvPr/>
        </p:nvSpPr>
        <p:spPr>
          <a:xfrm>
            <a:off x="3096867" y="2531440"/>
            <a:ext cx="43348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7" dirty="0"/>
              <a:t>1</a:t>
            </a:r>
            <a:endParaRPr lang="zh-CN" altLang="en-US" sz="1707" dirty="0"/>
          </a:p>
        </p:txBody>
      </p:sp>
      <p:sp>
        <p:nvSpPr>
          <p:cNvPr id="3" name="文本框 2"/>
          <p:cNvSpPr txBox="1"/>
          <p:nvPr/>
        </p:nvSpPr>
        <p:spPr>
          <a:xfrm>
            <a:off x="3029797" y="3109248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2</a:t>
            </a:r>
            <a:endParaRPr lang="zh-CN" altLang="en-US" sz="1707" dirty="0"/>
          </a:p>
        </p:txBody>
      </p:sp>
      <p:sp>
        <p:nvSpPr>
          <p:cNvPr id="42" name="文本框 41"/>
          <p:cNvSpPr txBox="1"/>
          <p:nvPr/>
        </p:nvSpPr>
        <p:spPr>
          <a:xfrm>
            <a:off x="3038079" y="372462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3</a:t>
            </a:r>
            <a:endParaRPr lang="zh-CN" altLang="en-US" sz="1707" dirty="0"/>
          </a:p>
        </p:txBody>
      </p:sp>
      <p:sp>
        <p:nvSpPr>
          <p:cNvPr id="43" name="文本框 42"/>
          <p:cNvSpPr txBox="1"/>
          <p:nvPr/>
        </p:nvSpPr>
        <p:spPr>
          <a:xfrm>
            <a:off x="3038079" y="430417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4</a:t>
            </a:r>
            <a:endParaRPr lang="zh-CN" altLang="en-US" sz="1707" dirty="0"/>
          </a:p>
        </p:txBody>
      </p:sp>
      <p:sp>
        <p:nvSpPr>
          <p:cNvPr id="44" name="文本框 43"/>
          <p:cNvSpPr txBox="1"/>
          <p:nvPr/>
        </p:nvSpPr>
        <p:spPr>
          <a:xfrm>
            <a:off x="3051591" y="4927525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5</a:t>
            </a:r>
            <a:endParaRPr lang="zh-CN" altLang="en-US" sz="1707" dirty="0"/>
          </a:p>
        </p:txBody>
      </p:sp>
      <p:sp>
        <p:nvSpPr>
          <p:cNvPr id="45" name="文本框 44"/>
          <p:cNvSpPr txBox="1"/>
          <p:nvPr/>
        </p:nvSpPr>
        <p:spPr>
          <a:xfrm>
            <a:off x="3043379" y="5471152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6</a:t>
            </a:r>
            <a:endParaRPr lang="zh-CN" altLang="en-US" sz="1707" dirty="0"/>
          </a:p>
        </p:txBody>
      </p:sp>
      <p:sp>
        <p:nvSpPr>
          <p:cNvPr id="46" name="文本框 45"/>
          <p:cNvSpPr txBox="1"/>
          <p:nvPr/>
        </p:nvSpPr>
        <p:spPr>
          <a:xfrm>
            <a:off x="3051590" y="6110906"/>
            <a:ext cx="295274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7</a:t>
            </a:r>
            <a:endParaRPr lang="zh-CN" altLang="en-US" sz="1707" dirty="0"/>
          </a:p>
        </p:txBody>
      </p:sp>
      <p:sp>
        <p:nvSpPr>
          <p:cNvPr id="4" name="矩形 3"/>
          <p:cNvSpPr/>
          <p:nvPr/>
        </p:nvSpPr>
        <p:spPr>
          <a:xfrm>
            <a:off x="6358936" y="1980218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7" name="矩形 46"/>
          <p:cNvSpPr/>
          <p:nvPr/>
        </p:nvSpPr>
        <p:spPr>
          <a:xfrm>
            <a:off x="6349513" y="2587557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最大主元所在行</a:t>
            </a:r>
          </a:p>
        </p:txBody>
      </p:sp>
      <p:sp>
        <p:nvSpPr>
          <p:cNvPr id="48" name="矩形 47"/>
          <p:cNvSpPr/>
          <p:nvPr/>
        </p:nvSpPr>
        <p:spPr>
          <a:xfrm>
            <a:off x="4318393" y="244523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42969" y="244523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659765" y="244523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318929" y="3034709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343505" y="3034709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60301" y="303470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323176" y="3635328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3347753" y="3635328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664549" y="3635327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302021" y="422480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326597" y="422480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643393" y="422480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299546" y="4825424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324122" y="4825424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640918" y="4825423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300081" y="5414902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324658" y="5414902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641454" y="5414901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304329" y="6015520"/>
            <a:ext cx="351162" cy="4958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328905" y="6015520"/>
            <a:ext cx="975423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645701" y="6015519"/>
            <a:ext cx="1345900" cy="49581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6349513" y="3199862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349513" y="3807202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328190" y="4507122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328190" y="5027206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6306515" y="5651867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328190" y="6194183"/>
            <a:ext cx="2048228" cy="19101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0-7</a:t>
            </a:r>
            <a:r>
              <a:rPr lang="zh-CN" altLang="en-US" sz="1707" dirty="0">
                <a:solidFill>
                  <a:schemeClr val="tx1"/>
                </a:solidFill>
              </a:rPr>
              <a:t>最大主元所</a:t>
            </a:r>
            <a:r>
              <a:rPr lang="zh-CN" altLang="en-US" sz="1707" dirty="0" smtClean="0">
                <a:solidFill>
                  <a:schemeClr val="tx1"/>
                </a:solidFill>
              </a:rPr>
              <a:t>在行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358936" y="1802503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9" name="矩形 78"/>
          <p:cNvSpPr/>
          <p:nvPr/>
        </p:nvSpPr>
        <p:spPr>
          <a:xfrm>
            <a:off x="6349513" y="2411736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7" name="矩形 76"/>
          <p:cNvSpPr/>
          <p:nvPr/>
        </p:nvSpPr>
        <p:spPr>
          <a:xfrm>
            <a:off x="6349513" y="3008850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78" name="矩形 77"/>
          <p:cNvSpPr/>
          <p:nvPr/>
        </p:nvSpPr>
        <p:spPr>
          <a:xfrm>
            <a:off x="6349513" y="3619970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80" name="矩形 79"/>
          <p:cNvSpPr/>
          <p:nvPr/>
        </p:nvSpPr>
        <p:spPr>
          <a:xfrm>
            <a:off x="6328190" y="4334318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81" name="矩形 80"/>
          <p:cNvSpPr/>
          <p:nvPr/>
        </p:nvSpPr>
        <p:spPr>
          <a:xfrm>
            <a:off x="6328190" y="4855747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82" name="矩形 81"/>
          <p:cNvSpPr/>
          <p:nvPr/>
        </p:nvSpPr>
        <p:spPr>
          <a:xfrm>
            <a:off x="6309742" y="5466051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83" name="矩形 82"/>
          <p:cNvSpPr/>
          <p:nvPr/>
        </p:nvSpPr>
        <p:spPr>
          <a:xfrm>
            <a:off x="6328190" y="6015323"/>
            <a:ext cx="2048228" cy="17582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 dirty="0">
                <a:solidFill>
                  <a:schemeClr val="tx1"/>
                </a:solidFill>
              </a:rPr>
              <a:t>第一行</a:t>
            </a:r>
          </a:p>
        </p:txBody>
      </p:sp>
      <p:sp>
        <p:nvSpPr>
          <p:cNvPr id="87" name="文本框 86"/>
          <p:cNvSpPr txBox="1"/>
          <p:nvPr/>
        </p:nvSpPr>
        <p:spPr>
          <a:xfrm>
            <a:off x="9111619" y="1626806"/>
            <a:ext cx="2540186" cy="3360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7655" indent="-487655">
              <a:buAutoNum type="arabicPeriod"/>
            </a:pPr>
            <a:r>
              <a:rPr lang="en-US" altLang="zh-CN" sz="2655" b="1" dirty="0">
                <a:solidFill>
                  <a:srgbClr val="7030A0"/>
                </a:solidFill>
              </a:rPr>
              <a:t>0-7</a:t>
            </a:r>
            <a:r>
              <a:rPr lang="zh-CN" altLang="en-US" sz="2655" b="1" dirty="0">
                <a:solidFill>
                  <a:srgbClr val="7030A0"/>
                </a:solidFill>
              </a:rPr>
              <a:t>最大主元所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在行即</a:t>
            </a:r>
            <a:r>
              <a:rPr lang="zh-CN" altLang="en-US" sz="2655" b="1" dirty="0">
                <a:solidFill>
                  <a:srgbClr val="7030A0"/>
                </a:solidFill>
              </a:rPr>
              <a:t>为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矩阵的第一行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87655" indent="-487655">
              <a:buAutoNum type="arabicPeriod"/>
            </a:pPr>
            <a:r>
              <a:rPr lang="zh-CN" altLang="en-US" sz="2655" b="1" dirty="0">
                <a:solidFill>
                  <a:srgbClr val="7030A0"/>
                </a:solidFill>
              </a:rPr>
              <a:t>第一行需要</a:t>
            </a:r>
            <a:r>
              <a:rPr lang="en-US" altLang="zh-CN" sz="2655" b="1" dirty="0">
                <a:solidFill>
                  <a:srgbClr val="7030A0"/>
                </a:solidFill>
              </a:rPr>
              <a:t>copy</a:t>
            </a:r>
            <a:r>
              <a:rPr lang="zh-CN" altLang="en-US" sz="2655" b="1" dirty="0">
                <a:solidFill>
                  <a:srgbClr val="7030A0"/>
                </a:solidFill>
              </a:rPr>
              <a:t>到全局最大元所在行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3324122" y="4336810"/>
            <a:ext cx="2662696" cy="17031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5" name="线形标注 2(无边框) 84"/>
          <p:cNvSpPr/>
          <p:nvPr/>
        </p:nvSpPr>
        <p:spPr>
          <a:xfrm>
            <a:off x="865089" y="5442090"/>
            <a:ext cx="2184400" cy="697697"/>
          </a:xfrm>
          <a:prstGeom prst="callout2">
            <a:avLst>
              <a:gd name="adj1" fmla="val 1497"/>
              <a:gd name="adj2" fmla="val 51722"/>
              <a:gd name="adj3" fmla="val -67792"/>
              <a:gd name="adj4" fmla="val 68988"/>
              <a:gd name="adj5" fmla="val -134054"/>
              <a:gd name="adj6" fmla="val 114581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896" dirty="0" smtClean="0"/>
              <a:t>全局最大</a:t>
            </a:r>
            <a:r>
              <a:rPr lang="zh-CN" altLang="en-US" sz="2000" dirty="0">
                <a:solidFill>
                  <a:schemeClr val="tx1"/>
                </a:solidFill>
              </a:rPr>
              <a:t>主元所</a:t>
            </a:r>
            <a:r>
              <a:rPr lang="zh-CN" altLang="en-US" sz="2000" dirty="0" smtClean="0">
                <a:solidFill>
                  <a:schemeClr val="tx1"/>
                </a:solidFill>
              </a:rPr>
              <a:t>在行</a:t>
            </a:r>
            <a:r>
              <a:rPr lang="zh-CN" altLang="en-US" sz="1896" dirty="0" smtClean="0"/>
              <a:t>与第一行交换</a:t>
            </a:r>
            <a:endParaRPr lang="zh-CN" altLang="en-US" sz="1896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519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基准测试程序（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Benchmark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706401" y="1926967"/>
            <a:ext cx="6896760" cy="2952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评测（超级）计算机性能的程序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有不同侧重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HPL</a:t>
            </a:r>
            <a:r>
              <a:rPr lang="zh-CN" altLang="en-US" sz="2655" b="1" dirty="0">
                <a:solidFill>
                  <a:srgbClr val="7030A0"/>
                </a:solidFill>
              </a:rPr>
              <a:t>侧重浮点性能和网络性能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HPCG</a:t>
            </a:r>
            <a:r>
              <a:rPr lang="zh-CN" altLang="en-US" sz="2655" b="1" dirty="0">
                <a:solidFill>
                  <a:srgbClr val="7030A0"/>
                </a:solidFill>
              </a:rPr>
              <a:t>侧重访存和不同粒度的通信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TOP500</a:t>
            </a:r>
            <a:r>
              <a:rPr lang="zh-CN" altLang="en-US" sz="2655" b="1" dirty="0">
                <a:solidFill>
                  <a:srgbClr val="7030A0"/>
                </a:solidFill>
              </a:rPr>
              <a:t>和</a:t>
            </a:r>
            <a:r>
              <a:rPr lang="en-US" altLang="zh-CN" sz="2655" b="1" dirty="0">
                <a:solidFill>
                  <a:srgbClr val="7030A0"/>
                </a:solidFill>
              </a:rPr>
              <a:t>TOP100</a:t>
            </a:r>
            <a:r>
              <a:rPr lang="zh-CN" altLang="en-US" sz="2655" b="1" dirty="0">
                <a:solidFill>
                  <a:srgbClr val="7030A0"/>
                </a:solidFill>
              </a:rPr>
              <a:t>排名的依据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世界超级计算机排行榜以</a:t>
            </a:r>
            <a:r>
              <a:rPr lang="en-US" altLang="zh-CN" sz="2655" b="1" dirty="0">
                <a:solidFill>
                  <a:srgbClr val="7030A0"/>
                </a:solidFill>
              </a:rPr>
              <a:t>HPL</a:t>
            </a:r>
            <a:r>
              <a:rPr lang="zh-CN" altLang="en-US" sz="2655" b="1" dirty="0">
                <a:solidFill>
                  <a:srgbClr val="7030A0"/>
                </a:solidFill>
              </a:rPr>
              <a:t>性能为准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公布排名的同时发布</a:t>
            </a:r>
            <a:r>
              <a:rPr lang="en-US" altLang="zh-CN" sz="2655" b="1" dirty="0">
                <a:solidFill>
                  <a:srgbClr val="7030A0"/>
                </a:solidFill>
              </a:rPr>
              <a:t>HPCG</a:t>
            </a:r>
            <a:r>
              <a:rPr lang="zh-CN" altLang="en-US" sz="2655" b="1" dirty="0">
                <a:solidFill>
                  <a:srgbClr val="7030A0"/>
                </a:solidFill>
              </a:rPr>
              <a:t>性能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175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573871" y="1089644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61793" y="1690456"/>
            <a:ext cx="8455887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分解之后，被</a:t>
            </a:r>
            <a:r>
              <a:rPr lang="zh-CN" altLang="en-US" sz="2655" b="1" dirty="0">
                <a:solidFill>
                  <a:srgbClr val="FF0000"/>
                </a:solidFill>
              </a:rPr>
              <a:t>广播</a:t>
            </a:r>
            <a:r>
              <a:rPr lang="zh-CN" altLang="en-US" sz="2655" b="1" dirty="0">
                <a:solidFill>
                  <a:srgbClr val="7030A0"/>
                </a:solidFill>
              </a:rPr>
              <a:t>到其他列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进程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广播的内容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pPr marL="89067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被分解之后的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panel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（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L1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和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L2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）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pPr marL="89067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选主元交换的行号（每个进程的哪些行要被换出，换出的行位于新的矩阵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U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中的哪一行）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 smtClean="0">
                <a:solidFill>
                  <a:srgbClr val="7030A0"/>
                </a:solidFill>
              </a:rPr>
              <a:t>6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种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panel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广播方式</a:t>
            </a:r>
            <a:r>
              <a:rPr lang="en-US" altLang="zh-CN" sz="2655" b="1" dirty="0">
                <a:solidFill>
                  <a:srgbClr val="7030A0"/>
                </a:solidFill>
              </a:rPr>
              <a:t>http://www.netlib.org/benchmark/hpl/algorithm.html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241" y="4791392"/>
            <a:ext cx="8453440" cy="16906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729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36113" y="1312498"/>
            <a:ext cx="2916183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行交换与行广播：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29144" y="2074820"/>
            <a:ext cx="6716936" cy="3360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每一列上的各个进程根据选最大主元的结果，进行行交换操作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NB</a:t>
            </a:r>
            <a:r>
              <a:rPr lang="zh-CN" altLang="en-US" sz="2655" b="1" dirty="0">
                <a:solidFill>
                  <a:srgbClr val="7030A0"/>
                </a:solidFill>
              </a:rPr>
              <a:t>个最大主元，依次与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中的数据交换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在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分解阶段已将下标及要交换的数据所在进程计算好，并随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广播发送到每个进程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第一行块（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）要广播到每一行进程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163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343515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797163" y="1142881"/>
            <a:ext cx="8937107" cy="909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已</a:t>
            </a:r>
            <a:r>
              <a:rPr lang="zh-CN" altLang="en-US" sz="2655" b="1" dirty="0">
                <a:solidFill>
                  <a:srgbClr val="7030A0"/>
                </a:solidFill>
              </a:rPr>
              <a:t>有数据：每个进程需要换出的数据（应当放到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矩阵中的“最大主元们”）、</a:t>
            </a:r>
            <a:r>
              <a:rPr lang="en-US" altLang="zh-CN" sz="2655" b="1" dirty="0">
                <a:solidFill>
                  <a:srgbClr val="7030A0"/>
                </a:solidFill>
              </a:rPr>
              <a:t>root</a:t>
            </a:r>
            <a:r>
              <a:rPr lang="zh-CN" altLang="en-US" sz="2655" b="1" dirty="0">
                <a:solidFill>
                  <a:srgbClr val="7030A0"/>
                </a:solidFill>
              </a:rPr>
              <a:t>进程中原始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矩阵</a:t>
            </a:r>
            <a:endParaRPr lang="en-US" altLang="zh-CN" sz="2655" b="1" dirty="0" smtClean="0">
              <a:solidFill>
                <a:srgbClr val="7030A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12382" y="3027623"/>
            <a:ext cx="1940760" cy="122893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275" dirty="0" smtClean="0">
                <a:solidFill>
                  <a:srgbClr val="FF0000"/>
                </a:solidFill>
              </a:rPr>
              <a:t>原始</a:t>
            </a:r>
            <a:r>
              <a:rPr lang="en-US" altLang="zh-CN" sz="2275" dirty="0" smtClean="0">
                <a:solidFill>
                  <a:srgbClr val="FF0000"/>
                </a:solidFill>
              </a:rPr>
              <a:t>U</a:t>
            </a:r>
            <a:r>
              <a:rPr lang="zh-CN" altLang="en-US" sz="2275" dirty="0" smtClean="0">
                <a:solidFill>
                  <a:srgbClr val="FF0000"/>
                </a:solidFill>
              </a:rPr>
              <a:t>矩阵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10796" y="4989328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08512" y="5118026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08511" y="5206851"/>
            <a:ext cx="1940760" cy="24865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01258" y="5618160"/>
            <a:ext cx="1940760" cy="433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08510" y="5461531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01259" y="5931601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08510" y="6024231"/>
            <a:ext cx="1940760" cy="1111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01258" y="5802312"/>
            <a:ext cx="1940760" cy="14296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301257" y="5661508"/>
            <a:ext cx="1940760" cy="156718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41400" y="4291976"/>
            <a:ext cx="1282723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 smtClean="0"/>
              <a:t>当前行进程</a:t>
            </a:r>
            <a:endParaRPr lang="zh-CN" altLang="en-US" sz="1707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1653119" y="6179454"/>
            <a:ext cx="127100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7" b="1" dirty="0" smtClean="0"/>
              <a:t>当前行进程 </a:t>
            </a:r>
            <a:endParaRPr lang="zh-CN" altLang="en-US" sz="1707" b="1" dirty="0"/>
          </a:p>
        </p:txBody>
      </p:sp>
      <p:sp>
        <p:nvSpPr>
          <p:cNvPr id="18" name="矩形 17"/>
          <p:cNvSpPr/>
          <p:nvPr/>
        </p:nvSpPr>
        <p:spPr>
          <a:xfrm>
            <a:off x="3863739" y="4983300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861455" y="5111999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861454" y="5200824"/>
            <a:ext cx="1940760" cy="24865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854201" y="5612132"/>
            <a:ext cx="1940760" cy="433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861453" y="5455504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854202" y="5925574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861453" y="6018203"/>
            <a:ext cx="1940760" cy="1111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854201" y="5796285"/>
            <a:ext cx="1940760" cy="14296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854200" y="5655481"/>
            <a:ext cx="1940760" cy="156718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181099" y="4968793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178815" y="5097491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78814" y="5186316"/>
            <a:ext cx="1940760" cy="24865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71561" y="5597625"/>
            <a:ext cx="1940760" cy="433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178813" y="5440996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171562" y="5911066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178813" y="6003696"/>
            <a:ext cx="1940760" cy="1111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171561" y="5781777"/>
            <a:ext cx="1940760" cy="14296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171560" y="5640973"/>
            <a:ext cx="1940760" cy="156718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524792" y="4982344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522508" y="5111042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8522507" y="5199867"/>
            <a:ext cx="1940760" cy="24865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515253" y="5611176"/>
            <a:ext cx="1940760" cy="433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522506" y="5454547"/>
            <a:ext cx="1940760" cy="1422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515254" y="5924617"/>
            <a:ext cx="1940760" cy="8184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8522506" y="6017247"/>
            <a:ext cx="1940760" cy="1111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515253" y="5795328"/>
            <a:ext cx="1940760" cy="14296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515252" y="5654524"/>
            <a:ext cx="1940760" cy="156718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861453" y="3047077"/>
            <a:ext cx="1940760" cy="12295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639947" y="4290960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P1</a:t>
            </a:r>
            <a:endParaRPr lang="zh-CN" altLang="en-US" sz="1707" b="1" dirty="0"/>
          </a:p>
        </p:txBody>
      </p:sp>
      <p:sp>
        <p:nvSpPr>
          <p:cNvPr id="52" name="矩形 51"/>
          <p:cNvSpPr/>
          <p:nvPr/>
        </p:nvSpPr>
        <p:spPr>
          <a:xfrm>
            <a:off x="6178813" y="3088929"/>
            <a:ext cx="1933507" cy="11841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935794" y="4317866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P2</a:t>
            </a:r>
            <a:endParaRPr lang="zh-CN" altLang="en-US" sz="1707" b="1" dirty="0"/>
          </a:p>
        </p:txBody>
      </p:sp>
      <p:sp>
        <p:nvSpPr>
          <p:cNvPr id="54" name="矩形 53"/>
          <p:cNvSpPr/>
          <p:nvPr/>
        </p:nvSpPr>
        <p:spPr>
          <a:xfrm>
            <a:off x="8496172" y="3088929"/>
            <a:ext cx="1967093" cy="1184197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286739" y="4291808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P3</a:t>
            </a:r>
            <a:endParaRPr lang="zh-CN" altLang="en-US" sz="1707" b="1" dirty="0"/>
          </a:p>
        </p:txBody>
      </p:sp>
      <p:sp>
        <p:nvSpPr>
          <p:cNvPr id="57" name="文本框 56"/>
          <p:cNvSpPr txBox="1"/>
          <p:nvPr/>
        </p:nvSpPr>
        <p:spPr>
          <a:xfrm>
            <a:off x="4659594" y="6160414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P1</a:t>
            </a:r>
            <a:endParaRPr lang="zh-CN" altLang="en-US" sz="1707" b="1" dirty="0"/>
          </a:p>
        </p:txBody>
      </p:sp>
      <p:sp>
        <p:nvSpPr>
          <p:cNvPr id="58" name="文本框 57"/>
          <p:cNvSpPr txBox="1"/>
          <p:nvPr/>
        </p:nvSpPr>
        <p:spPr>
          <a:xfrm>
            <a:off x="6955441" y="6187320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P2</a:t>
            </a:r>
            <a:endParaRPr lang="zh-CN" altLang="en-US" sz="1707" b="1" dirty="0"/>
          </a:p>
        </p:txBody>
      </p:sp>
      <p:sp>
        <p:nvSpPr>
          <p:cNvPr id="59" name="文本框 58"/>
          <p:cNvSpPr txBox="1"/>
          <p:nvPr/>
        </p:nvSpPr>
        <p:spPr>
          <a:xfrm>
            <a:off x="9306386" y="6161262"/>
            <a:ext cx="412292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b="1" dirty="0" smtClean="0"/>
              <a:t>P3</a:t>
            </a:r>
            <a:endParaRPr lang="zh-CN" altLang="en-US" sz="1707" b="1" dirty="0"/>
          </a:p>
        </p:txBody>
      </p:sp>
      <p:sp>
        <p:nvSpPr>
          <p:cNvPr id="60" name="文本框 59"/>
          <p:cNvSpPr txBox="1"/>
          <p:nvPr/>
        </p:nvSpPr>
        <p:spPr>
          <a:xfrm>
            <a:off x="37507" y="5244968"/>
            <a:ext cx="1271004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7" b="1" dirty="0" smtClean="0"/>
              <a:t>行交换之后</a:t>
            </a:r>
            <a:endParaRPr lang="zh-CN" altLang="en-US" sz="1707" b="1" dirty="0"/>
          </a:p>
        </p:txBody>
      </p:sp>
      <p:sp>
        <p:nvSpPr>
          <p:cNvPr id="61" name="文本框 60"/>
          <p:cNvSpPr txBox="1"/>
          <p:nvPr/>
        </p:nvSpPr>
        <p:spPr>
          <a:xfrm>
            <a:off x="10463266" y="5267408"/>
            <a:ext cx="1271004" cy="61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7" b="1" dirty="0" smtClean="0"/>
              <a:t>交换之后的</a:t>
            </a:r>
            <a:r>
              <a:rPr lang="en-US" altLang="zh-CN" sz="1707" b="1" dirty="0" smtClean="0"/>
              <a:t>U</a:t>
            </a:r>
            <a:r>
              <a:rPr lang="zh-CN" altLang="en-US" sz="1707" b="1" dirty="0" smtClean="0"/>
              <a:t>矩阵</a:t>
            </a:r>
            <a:endParaRPr lang="zh-CN" altLang="en-US" sz="1707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527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60" grpId="0"/>
      <p:bldP spid="6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55601" y="1408807"/>
            <a:ext cx="7327359" cy="499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两种行交换广播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算法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89067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第一步都是当前行进程将需要换出的数据打包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89067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 smtClean="0">
                <a:solidFill>
                  <a:srgbClr val="7030A0"/>
                </a:solidFill>
              </a:rPr>
              <a:t>Binary exchange</a:t>
            </a:r>
          </a:p>
          <a:p>
            <a:pPr marL="1347871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与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分解中的选主元交换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类似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347871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通信量</a:t>
            </a:r>
            <a:r>
              <a:rPr lang="zh-CN" altLang="en-US" sz="2655" b="1" dirty="0">
                <a:solidFill>
                  <a:srgbClr val="7030A0"/>
                </a:solidFill>
              </a:rPr>
              <a:t>小，但等待时间长、本地交换次数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89067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 smtClean="0">
                <a:solidFill>
                  <a:srgbClr val="7030A0"/>
                </a:solidFill>
              </a:rPr>
              <a:t>Spread </a:t>
            </a:r>
            <a:r>
              <a:rPr lang="en-US" altLang="zh-CN" sz="2655" b="1" dirty="0">
                <a:solidFill>
                  <a:srgbClr val="7030A0"/>
                </a:solidFill>
              </a:rPr>
              <a:t>and 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roll</a:t>
            </a:r>
          </a:p>
          <a:p>
            <a:pPr marL="1347871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先</a:t>
            </a:r>
            <a:r>
              <a:rPr lang="zh-CN" altLang="en-US" sz="2655" b="1" dirty="0">
                <a:solidFill>
                  <a:srgbClr val="7030A0"/>
                </a:solidFill>
              </a:rPr>
              <a:t>广播，然后本地交换，再分块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轮转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347871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有</a:t>
            </a:r>
            <a:r>
              <a:rPr lang="zh-CN" altLang="en-US" sz="2655" b="1" dirty="0">
                <a:solidFill>
                  <a:srgbClr val="7030A0"/>
                </a:solidFill>
              </a:rPr>
              <a:t>重复通信，但是等待时间短，通信效率较高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274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99545" y="1926967"/>
            <a:ext cx="9353573" cy="4586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Binary exchange</a:t>
            </a: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每个进程开辟两个与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矩阵大小相同的缓冲区：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和</a:t>
            </a:r>
            <a:r>
              <a:rPr lang="en-US" altLang="zh-CN" sz="2655" b="1" dirty="0">
                <a:solidFill>
                  <a:srgbClr val="7030A0"/>
                </a:solidFill>
              </a:rPr>
              <a:t>W</a:t>
            </a: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开始交换前，</a:t>
            </a:r>
            <a:r>
              <a:rPr lang="en-US" altLang="zh-CN" sz="2655" b="1" dirty="0">
                <a:solidFill>
                  <a:srgbClr val="7030A0"/>
                </a:solidFill>
              </a:rPr>
              <a:t>root</a:t>
            </a:r>
            <a:r>
              <a:rPr lang="zh-CN" altLang="en-US" sz="2655" b="1" dirty="0">
                <a:solidFill>
                  <a:srgbClr val="7030A0"/>
                </a:solidFill>
              </a:rPr>
              <a:t>进程将</a:t>
            </a:r>
            <a:r>
              <a:rPr lang="en-US" altLang="zh-CN" sz="2655" b="1" dirty="0">
                <a:solidFill>
                  <a:srgbClr val="7030A0"/>
                </a:solidFill>
              </a:rPr>
              <a:t>A</a:t>
            </a:r>
            <a:r>
              <a:rPr lang="zh-CN" altLang="en-US" sz="2655" b="1" dirty="0">
                <a:solidFill>
                  <a:srgbClr val="7030A0"/>
                </a:solidFill>
              </a:rPr>
              <a:t>中需要换出的数据与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中的交换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设有</a:t>
            </a:r>
            <a:r>
              <a:rPr lang="en-US" altLang="zh-CN" sz="2655" b="1" dirty="0">
                <a:solidFill>
                  <a:srgbClr val="7030A0"/>
                </a:solidFill>
              </a:rPr>
              <a:t>P</a:t>
            </a:r>
            <a:r>
              <a:rPr lang="zh-CN" altLang="en-US" sz="2655" b="1" dirty="0">
                <a:solidFill>
                  <a:srgbClr val="7030A0"/>
                </a:solidFill>
              </a:rPr>
              <a:t>行进程，需要 进行</a:t>
            </a:r>
            <a:r>
              <a:rPr lang="en-US" altLang="zh-CN" sz="2655" b="1" dirty="0">
                <a:solidFill>
                  <a:srgbClr val="7030A0"/>
                </a:solidFill>
              </a:rPr>
              <a:t>Log(P)</a:t>
            </a:r>
            <a:r>
              <a:rPr lang="zh-CN" altLang="en-US" sz="2655" b="1" dirty="0">
                <a:solidFill>
                  <a:srgbClr val="7030A0"/>
                </a:solidFill>
              </a:rPr>
              <a:t>次交换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每次交换分为两段：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前</a:t>
            </a:r>
            <a:r>
              <a:rPr lang="en-US" altLang="zh-CN" sz="2655" b="1" dirty="0">
                <a:solidFill>
                  <a:srgbClr val="7030A0"/>
                </a:solidFill>
              </a:rPr>
              <a:t>k</a:t>
            </a:r>
            <a:r>
              <a:rPr lang="zh-CN" altLang="en-US" sz="2655" b="1" dirty="0">
                <a:solidFill>
                  <a:srgbClr val="7030A0"/>
                </a:solidFill>
              </a:rPr>
              <a:t>个进程：前</a:t>
            </a:r>
            <a:r>
              <a:rPr lang="en-US" altLang="zh-CN" sz="2655" b="1" dirty="0">
                <a:solidFill>
                  <a:srgbClr val="7030A0"/>
                </a:solidFill>
              </a:rPr>
              <a:t>k/2</a:t>
            </a:r>
            <a:r>
              <a:rPr lang="zh-CN" altLang="en-US" sz="2655" b="1" dirty="0">
                <a:solidFill>
                  <a:srgbClr val="7030A0"/>
                </a:solidFill>
              </a:rPr>
              <a:t>个进程传播</a:t>
            </a:r>
            <a:r>
              <a:rPr lang="en-US" altLang="zh-CN" sz="2655" b="1" dirty="0">
                <a:solidFill>
                  <a:srgbClr val="7030A0"/>
                </a:solidFill>
              </a:rPr>
              <a:t>root</a:t>
            </a:r>
            <a:r>
              <a:rPr lang="zh-CN" altLang="en-US" sz="2655" b="1" dirty="0">
                <a:solidFill>
                  <a:srgbClr val="7030A0"/>
                </a:solidFill>
              </a:rPr>
              <a:t>上的原始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矩阵，并接收后</a:t>
            </a:r>
            <a:r>
              <a:rPr lang="en-US" altLang="zh-CN" sz="2655" b="1" dirty="0">
                <a:solidFill>
                  <a:srgbClr val="7030A0"/>
                </a:solidFill>
              </a:rPr>
              <a:t>k/2</a:t>
            </a:r>
            <a:r>
              <a:rPr lang="zh-CN" altLang="en-US" sz="2655" b="1" dirty="0">
                <a:solidFill>
                  <a:srgbClr val="7030A0"/>
                </a:solidFill>
              </a:rPr>
              <a:t>个进程发送的需要换出的数据；通信之后，前</a:t>
            </a:r>
            <a:r>
              <a:rPr lang="en-US" altLang="zh-CN" sz="2655" b="1" dirty="0">
                <a:solidFill>
                  <a:srgbClr val="7030A0"/>
                </a:solidFill>
              </a:rPr>
              <a:t>k/2</a:t>
            </a:r>
            <a:r>
              <a:rPr lang="zh-CN" altLang="en-US" sz="2655" b="1" dirty="0">
                <a:solidFill>
                  <a:srgbClr val="7030A0"/>
                </a:solidFill>
              </a:rPr>
              <a:t>个进程将</a:t>
            </a:r>
            <a:r>
              <a:rPr lang="en-US" altLang="zh-CN" sz="2655" b="1" dirty="0">
                <a:solidFill>
                  <a:srgbClr val="7030A0"/>
                </a:solidFill>
              </a:rPr>
              <a:t>W</a:t>
            </a:r>
            <a:r>
              <a:rPr lang="zh-CN" altLang="en-US" sz="2655" b="1" dirty="0">
                <a:solidFill>
                  <a:srgbClr val="7030A0"/>
                </a:solidFill>
              </a:rPr>
              <a:t>中的数据换入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矩阵中，后</a:t>
            </a:r>
            <a:r>
              <a:rPr lang="en-US" altLang="zh-CN" sz="2655" b="1" dirty="0">
                <a:solidFill>
                  <a:srgbClr val="7030A0"/>
                </a:solidFill>
              </a:rPr>
              <a:t>k/2</a:t>
            </a:r>
            <a:r>
              <a:rPr lang="zh-CN" altLang="en-US" sz="2655" b="1" dirty="0">
                <a:solidFill>
                  <a:srgbClr val="7030A0"/>
                </a:solidFill>
              </a:rPr>
              <a:t>个进程将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中的数据与</a:t>
            </a:r>
            <a:r>
              <a:rPr lang="en-US" altLang="zh-CN" sz="2655" b="1" dirty="0">
                <a:solidFill>
                  <a:srgbClr val="7030A0"/>
                </a:solidFill>
              </a:rPr>
              <a:t>A</a:t>
            </a:r>
            <a:r>
              <a:rPr lang="zh-CN" altLang="en-US" sz="2655" b="1" dirty="0">
                <a:solidFill>
                  <a:srgbClr val="7030A0"/>
                </a:solidFill>
              </a:rPr>
              <a:t>中数据交换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后</a:t>
            </a:r>
            <a:r>
              <a:rPr lang="en-US" altLang="zh-CN" sz="2655" b="1" dirty="0">
                <a:solidFill>
                  <a:srgbClr val="7030A0"/>
                </a:solidFill>
              </a:rPr>
              <a:t>P-k</a:t>
            </a:r>
            <a:r>
              <a:rPr lang="zh-CN" altLang="en-US" sz="2655" b="1" dirty="0">
                <a:solidFill>
                  <a:srgbClr val="7030A0"/>
                </a:solidFill>
              </a:rPr>
              <a:t>个进程：交换需要换出的数据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180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74676" y="1513932"/>
            <a:ext cx="2835135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Binary exchange</a:t>
            </a:r>
            <a:r>
              <a:rPr lang="zh-CN" altLang="en-US" sz="2655" b="1" dirty="0">
                <a:solidFill>
                  <a:srgbClr val="7030A0"/>
                </a:solidFill>
              </a:rPr>
              <a:t>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363" y="1968672"/>
            <a:ext cx="11538349" cy="4509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186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74676" y="1513932"/>
            <a:ext cx="2835135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Binary exchange</a:t>
            </a:r>
            <a:r>
              <a:rPr lang="zh-CN" altLang="en-US" sz="2655" b="1" dirty="0">
                <a:solidFill>
                  <a:srgbClr val="7030A0"/>
                </a:solidFill>
              </a:rPr>
              <a:t>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157" y="2122039"/>
            <a:ext cx="10670375" cy="43693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389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06401" y="1926967"/>
            <a:ext cx="6895699" cy="376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Spread and roll</a:t>
            </a: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只需一个缓冲区：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5</a:t>
            </a:r>
            <a:r>
              <a:rPr lang="zh-CN" altLang="en-US" sz="2655" b="1" dirty="0">
                <a:solidFill>
                  <a:srgbClr val="7030A0"/>
                </a:solidFill>
              </a:rPr>
              <a:t>步操作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当前行进程将数据拷贝到缓冲区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Spread</a:t>
            </a: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非当前进程将需要换出的数据拷贝到缓冲区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Roll</a:t>
            </a:r>
          </a:p>
          <a:p>
            <a:pPr marL="1649599" lvl="2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将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中的数据重排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22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58885" y="1586211"/>
            <a:ext cx="8619667" cy="3769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Spread and roll </a:t>
            </a:r>
            <a:r>
              <a:rPr lang="zh-CN" altLang="en-US" sz="2655" b="1" dirty="0">
                <a:solidFill>
                  <a:srgbClr val="7030A0"/>
                </a:solidFill>
              </a:rPr>
              <a:t>（</a:t>
            </a:r>
            <a:r>
              <a:rPr lang="en-US" altLang="zh-CN" sz="2655" b="1" dirty="0">
                <a:solidFill>
                  <a:srgbClr val="7030A0"/>
                </a:solidFill>
              </a:rPr>
              <a:t>spread</a:t>
            </a:r>
            <a:r>
              <a:rPr lang="zh-CN" altLang="en-US" sz="2655" b="1" dirty="0">
                <a:solidFill>
                  <a:srgbClr val="7030A0"/>
                </a:solidFill>
              </a:rPr>
              <a:t>）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：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一列之内的进程以当前行为根，排列成树状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en-US" altLang="zh-CN" sz="2655" b="1" dirty="0" smtClean="0">
                <a:solidFill>
                  <a:srgbClr val="7030A0"/>
                </a:solidFill>
              </a:rPr>
              <a:t>Log(P)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次发送，每次发送子树所需的数据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将所有进程按需要交换的行数排序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en-US" altLang="zh-CN" sz="2655" b="1" dirty="0">
                <a:solidFill>
                  <a:srgbClr val="7030A0"/>
                </a:solidFill>
              </a:rPr>
              <a:t>	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需要交换的行数越少，接收数据所需要的步数越少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545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384" y="1640198"/>
            <a:ext cx="4383892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Spread and roll </a:t>
            </a:r>
            <a:r>
              <a:rPr lang="zh-CN" altLang="en-US" sz="2655" b="1" dirty="0">
                <a:solidFill>
                  <a:srgbClr val="7030A0"/>
                </a:solidFill>
              </a:rPr>
              <a:t>（</a:t>
            </a:r>
            <a:r>
              <a:rPr lang="en-US" altLang="zh-CN" sz="2655" b="1" dirty="0">
                <a:solidFill>
                  <a:srgbClr val="7030A0"/>
                </a:solidFill>
              </a:rPr>
              <a:t>spread</a:t>
            </a:r>
            <a:r>
              <a:rPr lang="zh-CN" altLang="en-US" sz="2655" b="1" dirty="0">
                <a:solidFill>
                  <a:srgbClr val="7030A0"/>
                </a:solidFill>
              </a:rPr>
              <a:t>）：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820" y="2373806"/>
            <a:ext cx="9577987" cy="3751036"/>
          </a:xfrm>
          <a:prstGeom prst="rect">
            <a:avLst/>
          </a:prstGeom>
        </p:spPr>
      </p:pic>
      <p:sp>
        <p:nvSpPr>
          <p:cNvPr id="4" name="椭圆形标注 3"/>
          <p:cNvSpPr/>
          <p:nvPr/>
        </p:nvSpPr>
        <p:spPr>
          <a:xfrm>
            <a:off x="5822333" y="2612689"/>
            <a:ext cx="2068959" cy="769451"/>
          </a:xfrm>
          <a:prstGeom prst="wedgeEllipseCallout">
            <a:avLst>
              <a:gd name="adj1" fmla="val -66096"/>
              <a:gd name="adj2" fmla="val 83995"/>
            </a:avLst>
          </a:prstGeom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包含</a:t>
            </a:r>
            <a:r>
              <a:rPr lang="en-US" altLang="zh-CN" dirty="0" smtClean="0"/>
              <a:t>P4~P7</a:t>
            </a:r>
            <a:r>
              <a:rPr lang="zh-CN" altLang="en-US" dirty="0" smtClean="0"/>
              <a:t>所需的数据</a:t>
            </a:r>
            <a:endParaRPr lang="zh-CN" altLang="en-US" dirty="0"/>
          </a:p>
        </p:txBody>
      </p:sp>
      <p:sp>
        <p:nvSpPr>
          <p:cNvPr id="9" name="椭圆形标注 8"/>
          <p:cNvSpPr/>
          <p:nvPr/>
        </p:nvSpPr>
        <p:spPr>
          <a:xfrm>
            <a:off x="9576848" y="3581473"/>
            <a:ext cx="2068959" cy="769451"/>
          </a:xfrm>
          <a:prstGeom prst="wedgeEllipseCallout">
            <a:avLst>
              <a:gd name="adj1" fmla="val -66096"/>
              <a:gd name="adj2" fmla="val 83995"/>
            </a:avLst>
          </a:prstGeom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包含</a:t>
            </a:r>
            <a:r>
              <a:rPr lang="en-US" altLang="zh-CN" dirty="0" smtClean="0"/>
              <a:t>P6~P7</a:t>
            </a:r>
            <a:r>
              <a:rPr lang="zh-CN" altLang="en-US" dirty="0" smtClean="0"/>
              <a:t>所需的数据</a:t>
            </a:r>
            <a:endParaRPr lang="zh-CN" altLang="en-US" dirty="0"/>
          </a:p>
        </p:txBody>
      </p:sp>
      <p:sp>
        <p:nvSpPr>
          <p:cNvPr id="10" name="椭圆形标注 9"/>
          <p:cNvSpPr/>
          <p:nvPr/>
        </p:nvSpPr>
        <p:spPr>
          <a:xfrm>
            <a:off x="6255820" y="3599314"/>
            <a:ext cx="2068959" cy="769451"/>
          </a:xfrm>
          <a:prstGeom prst="wedgeEllipseCallout">
            <a:avLst>
              <a:gd name="adj1" fmla="val -66096"/>
              <a:gd name="adj2" fmla="val 83995"/>
            </a:avLst>
          </a:prstGeom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包含</a:t>
            </a:r>
            <a:r>
              <a:rPr lang="en-US" altLang="zh-CN" dirty="0" smtClean="0"/>
              <a:t>P2~P3</a:t>
            </a:r>
            <a:r>
              <a:rPr lang="zh-CN" altLang="en-US" dirty="0" smtClean="0"/>
              <a:t>所需的数据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009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06402" y="1926967"/>
            <a:ext cx="6094938" cy="3769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求解大规模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线性方程组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(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双精度浮点数）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en-US" altLang="zh-CN" sz="2655" b="1" dirty="0">
                <a:solidFill>
                  <a:srgbClr val="7030A0"/>
                </a:solidFill>
              </a:rPr>
              <a:t>                Ax=b</a:t>
            </a: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>
                <a:solidFill>
                  <a:srgbClr val="7030A0"/>
                </a:solidFill>
              </a:rPr>
              <a:t>第一步，</a:t>
            </a:r>
            <a:r>
              <a:rPr lang="en-US" altLang="zh-CN" sz="2655" b="1" dirty="0">
                <a:solidFill>
                  <a:srgbClr val="7030A0"/>
                </a:solidFill>
              </a:rPr>
              <a:t>LU</a:t>
            </a:r>
            <a:r>
              <a:rPr lang="zh-CN" altLang="en-US" sz="2655" b="1" dirty="0">
                <a:solidFill>
                  <a:srgbClr val="7030A0"/>
                </a:solidFill>
              </a:rPr>
              <a:t>分解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en-US" altLang="zh-CN" sz="2655" b="1" dirty="0">
                <a:solidFill>
                  <a:srgbClr val="7030A0"/>
                </a:solidFill>
              </a:rPr>
              <a:t>                A=LU</a:t>
            </a:r>
          </a:p>
          <a:p>
            <a:r>
              <a:rPr lang="en-US" altLang="zh-CN" sz="2655" b="1" dirty="0">
                <a:solidFill>
                  <a:srgbClr val="7030A0"/>
                </a:solidFill>
              </a:rPr>
              <a:t>L</a:t>
            </a:r>
            <a:r>
              <a:rPr lang="zh-CN" altLang="en-US" sz="2655" b="1" dirty="0">
                <a:solidFill>
                  <a:srgbClr val="7030A0"/>
                </a:solidFill>
              </a:rPr>
              <a:t>是下三角矩阵，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是上三角矩阵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>
                <a:solidFill>
                  <a:srgbClr val="7030A0"/>
                </a:solidFill>
              </a:rPr>
              <a:t>第二步，回代求解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111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65165" y="1695200"/>
            <a:ext cx="8072715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Spread 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之后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在本地进行数据交换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需要换出的数据是本次迭代需要的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U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的数据（被选出的主元所在的行）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需要换入的（接收的）数据是要置换给当前行的数据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将以上两部分数据逐行交换</a:t>
            </a:r>
            <a:endParaRPr lang="en-US" altLang="zh-CN" sz="2655" b="1" dirty="0" smtClean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186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74675" y="1513932"/>
            <a:ext cx="3891450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Spread and roll </a:t>
            </a:r>
            <a:r>
              <a:rPr lang="zh-CN" altLang="en-US" sz="2655" b="1" dirty="0">
                <a:solidFill>
                  <a:srgbClr val="7030A0"/>
                </a:solidFill>
              </a:rPr>
              <a:t>（</a:t>
            </a:r>
            <a:r>
              <a:rPr lang="en-US" altLang="zh-CN" sz="2655" b="1" dirty="0">
                <a:solidFill>
                  <a:srgbClr val="7030A0"/>
                </a:solidFill>
              </a:rPr>
              <a:t>roll</a:t>
            </a:r>
            <a:r>
              <a:rPr lang="zh-CN" altLang="en-US" sz="2655" b="1" dirty="0">
                <a:solidFill>
                  <a:srgbClr val="7030A0"/>
                </a:solidFill>
              </a:rPr>
              <a:t>）：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7377" y="2406640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8" name="矩形 7"/>
          <p:cNvSpPr/>
          <p:nvPr/>
        </p:nvSpPr>
        <p:spPr>
          <a:xfrm>
            <a:off x="3203284" y="2660773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9" name="矩形 8"/>
          <p:cNvSpPr/>
          <p:nvPr/>
        </p:nvSpPr>
        <p:spPr>
          <a:xfrm>
            <a:off x="4222017" y="2896016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0" name="矩形 9"/>
          <p:cNvSpPr/>
          <p:nvPr/>
        </p:nvSpPr>
        <p:spPr>
          <a:xfrm>
            <a:off x="5110670" y="3143118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1" name="矩形 10"/>
          <p:cNvSpPr/>
          <p:nvPr/>
        </p:nvSpPr>
        <p:spPr>
          <a:xfrm>
            <a:off x="6821752" y="2310300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2" name="矩形 11"/>
          <p:cNvSpPr/>
          <p:nvPr/>
        </p:nvSpPr>
        <p:spPr>
          <a:xfrm>
            <a:off x="7752327" y="2568430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4" name="矩形 13"/>
          <p:cNvSpPr/>
          <p:nvPr/>
        </p:nvSpPr>
        <p:spPr>
          <a:xfrm>
            <a:off x="8728798" y="2797828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5" name="矩形 14"/>
          <p:cNvSpPr/>
          <p:nvPr/>
        </p:nvSpPr>
        <p:spPr>
          <a:xfrm>
            <a:off x="9689271" y="3052129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6" name="矩形 15"/>
          <p:cNvSpPr/>
          <p:nvPr/>
        </p:nvSpPr>
        <p:spPr>
          <a:xfrm>
            <a:off x="6821752" y="2569638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7" name="矩形 16"/>
          <p:cNvSpPr/>
          <p:nvPr/>
        </p:nvSpPr>
        <p:spPr>
          <a:xfrm>
            <a:off x="7752327" y="2300946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8" name="矩形 17"/>
          <p:cNvSpPr/>
          <p:nvPr/>
        </p:nvSpPr>
        <p:spPr>
          <a:xfrm>
            <a:off x="9689271" y="2788474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9" name="矩形 18"/>
          <p:cNvSpPr/>
          <p:nvPr/>
        </p:nvSpPr>
        <p:spPr>
          <a:xfrm>
            <a:off x="8728798" y="3052129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0" name="矩形 19"/>
          <p:cNvSpPr/>
          <p:nvPr/>
        </p:nvSpPr>
        <p:spPr>
          <a:xfrm>
            <a:off x="2247377" y="4498975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1" name="矩形 20"/>
          <p:cNvSpPr/>
          <p:nvPr/>
        </p:nvSpPr>
        <p:spPr>
          <a:xfrm>
            <a:off x="3177953" y="4757105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2" name="矩形 21"/>
          <p:cNvSpPr/>
          <p:nvPr/>
        </p:nvSpPr>
        <p:spPr>
          <a:xfrm>
            <a:off x="4169295" y="5042108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3" name="矩形 22"/>
          <p:cNvSpPr/>
          <p:nvPr/>
        </p:nvSpPr>
        <p:spPr>
          <a:xfrm>
            <a:off x="5094419" y="5326925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4" name="矩形 23"/>
          <p:cNvSpPr/>
          <p:nvPr/>
        </p:nvSpPr>
        <p:spPr>
          <a:xfrm>
            <a:off x="2247377" y="4758314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5" name="矩形 24"/>
          <p:cNvSpPr/>
          <p:nvPr/>
        </p:nvSpPr>
        <p:spPr>
          <a:xfrm>
            <a:off x="3177953" y="4489621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8" name="矩形 27"/>
          <p:cNvSpPr/>
          <p:nvPr/>
        </p:nvSpPr>
        <p:spPr>
          <a:xfrm>
            <a:off x="5094419" y="5063269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9" name="矩形 28"/>
          <p:cNvSpPr/>
          <p:nvPr/>
        </p:nvSpPr>
        <p:spPr>
          <a:xfrm>
            <a:off x="4169295" y="5296409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0" name="矩形 29"/>
          <p:cNvSpPr/>
          <p:nvPr/>
        </p:nvSpPr>
        <p:spPr>
          <a:xfrm>
            <a:off x="5100510" y="4806864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1" name="矩形 30"/>
          <p:cNvSpPr/>
          <p:nvPr/>
        </p:nvSpPr>
        <p:spPr>
          <a:xfrm>
            <a:off x="4154423" y="4521862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2" name="矩形 31"/>
          <p:cNvSpPr/>
          <p:nvPr/>
        </p:nvSpPr>
        <p:spPr>
          <a:xfrm>
            <a:off x="3177953" y="5305731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3" name="矩形 32"/>
          <p:cNvSpPr/>
          <p:nvPr/>
        </p:nvSpPr>
        <p:spPr>
          <a:xfrm>
            <a:off x="2247377" y="5006606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4" name="矩形 33"/>
          <p:cNvSpPr/>
          <p:nvPr/>
        </p:nvSpPr>
        <p:spPr>
          <a:xfrm>
            <a:off x="6821752" y="4539210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5" name="矩形 34"/>
          <p:cNvSpPr/>
          <p:nvPr/>
        </p:nvSpPr>
        <p:spPr>
          <a:xfrm>
            <a:off x="7752327" y="4797339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6" name="矩形 35"/>
          <p:cNvSpPr/>
          <p:nvPr/>
        </p:nvSpPr>
        <p:spPr>
          <a:xfrm>
            <a:off x="8729950" y="5050391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7" name="矩形 36"/>
          <p:cNvSpPr/>
          <p:nvPr/>
        </p:nvSpPr>
        <p:spPr>
          <a:xfrm>
            <a:off x="9698284" y="5354608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8" name="矩形 37"/>
          <p:cNvSpPr/>
          <p:nvPr/>
        </p:nvSpPr>
        <p:spPr>
          <a:xfrm>
            <a:off x="6821752" y="4798548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9" name="矩形 38"/>
          <p:cNvSpPr/>
          <p:nvPr/>
        </p:nvSpPr>
        <p:spPr>
          <a:xfrm>
            <a:off x="7752327" y="4529855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0" name="矩形 39"/>
          <p:cNvSpPr/>
          <p:nvPr/>
        </p:nvSpPr>
        <p:spPr>
          <a:xfrm>
            <a:off x="9698284" y="5090952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1" name="矩形 40"/>
          <p:cNvSpPr/>
          <p:nvPr/>
        </p:nvSpPr>
        <p:spPr>
          <a:xfrm>
            <a:off x="8729950" y="5304692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2" name="矩形 41"/>
          <p:cNvSpPr/>
          <p:nvPr/>
        </p:nvSpPr>
        <p:spPr>
          <a:xfrm>
            <a:off x="9704375" y="4834548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3" name="矩形 42"/>
          <p:cNvSpPr/>
          <p:nvPr/>
        </p:nvSpPr>
        <p:spPr>
          <a:xfrm>
            <a:off x="8728798" y="4562096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4" name="矩形 43"/>
          <p:cNvSpPr/>
          <p:nvPr/>
        </p:nvSpPr>
        <p:spPr>
          <a:xfrm>
            <a:off x="7747732" y="5313367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5" name="矩形 44"/>
          <p:cNvSpPr/>
          <p:nvPr/>
        </p:nvSpPr>
        <p:spPr>
          <a:xfrm>
            <a:off x="6821752" y="5046841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6" name="矩形 45"/>
          <p:cNvSpPr/>
          <p:nvPr/>
        </p:nvSpPr>
        <p:spPr>
          <a:xfrm>
            <a:off x="7751541" y="5049523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7" name="矩形 46"/>
          <p:cNvSpPr/>
          <p:nvPr/>
        </p:nvSpPr>
        <p:spPr>
          <a:xfrm>
            <a:off x="6826876" y="5308971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8" name="矩形 47"/>
          <p:cNvSpPr/>
          <p:nvPr/>
        </p:nvSpPr>
        <p:spPr>
          <a:xfrm>
            <a:off x="9714535" y="4570892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9" name="矩形 48"/>
          <p:cNvSpPr/>
          <p:nvPr/>
        </p:nvSpPr>
        <p:spPr>
          <a:xfrm>
            <a:off x="8723990" y="4806135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" name="文本框 3"/>
          <p:cNvSpPr txBox="1"/>
          <p:nvPr/>
        </p:nvSpPr>
        <p:spPr>
          <a:xfrm>
            <a:off x="2423629" y="3508660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P0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3354204" y="3508660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P1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4398269" y="3510144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P2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5292787" y="3525499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P3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032112" y="3491612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P0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7962688" y="3491612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P1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9006752" y="3493097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P2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9901270" y="3508451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P3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2423629" y="5611895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P0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3354204" y="5611895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P1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4398269" y="5613380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P2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5292787" y="5628734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P3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7013531" y="5587161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P0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944106" y="5587161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P1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8988170" y="5588646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P2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9882689" y="5604000"/>
            <a:ext cx="409086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7" dirty="0"/>
              <a:t>P3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828064" y="3889860"/>
            <a:ext cx="404278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①</a:t>
            </a:r>
            <a:endParaRPr lang="zh-CN" altLang="en-US" sz="1707" b="1" dirty="0"/>
          </a:p>
        </p:txBody>
      </p:sp>
      <p:sp>
        <p:nvSpPr>
          <p:cNvPr id="66" name="文本框 65"/>
          <p:cNvSpPr txBox="1"/>
          <p:nvPr/>
        </p:nvSpPr>
        <p:spPr>
          <a:xfrm>
            <a:off x="8361202" y="3866011"/>
            <a:ext cx="404278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②</a:t>
            </a:r>
            <a:endParaRPr lang="zh-CN" altLang="en-US" sz="1707" b="1" dirty="0"/>
          </a:p>
        </p:txBody>
      </p:sp>
      <p:sp>
        <p:nvSpPr>
          <p:cNvPr id="67" name="文本框 66"/>
          <p:cNvSpPr txBox="1"/>
          <p:nvPr/>
        </p:nvSpPr>
        <p:spPr>
          <a:xfrm>
            <a:off x="3827805" y="5854357"/>
            <a:ext cx="404278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③</a:t>
            </a:r>
            <a:endParaRPr lang="zh-CN" altLang="en-US" sz="1707" b="1" dirty="0"/>
          </a:p>
        </p:txBody>
      </p:sp>
      <p:sp>
        <p:nvSpPr>
          <p:cNvPr id="68" name="文本框 67"/>
          <p:cNvSpPr txBox="1"/>
          <p:nvPr/>
        </p:nvSpPr>
        <p:spPr>
          <a:xfrm>
            <a:off x="8361202" y="5913100"/>
            <a:ext cx="404278" cy="355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707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④</a:t>
            </a:r>
            <a:endParaRPr lang="zh-CN" altLang="en-US" sz="1707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989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825569" y="2809012"/>
            <a:ext cx="751017" cy="23524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8" name="矩形 37"/>
          <p:cNvSpPr/>
          <p:nvPr/>
        </p:nvSpPr>
        <p:spPr>
          <a:xfrm>
            <a:off x="3825569" y="3068350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5" name="矩形 44"/>
          <p:cNvSpPr/>
          <p:nvPr/>
        </p:nvSpPr>
        <p:spPr>
          <a:xfrm>
            <a:off x="3825569" y="3316643"/>
            <a:ext cx="751017" cy="235243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7" name="矩形 46"/>
          <p:cNvSpPr/>
          <p:nvPr/>
        </p:nvSpPr>
        <p:spPr>
          <a:xfrm>
            <a:off x="3830693" y="3578773"/>
            <a:ext cx="751017" cy="235243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2" name="文本框 61"/>
          <p:cNvSpPr txBox="1"/>
          <p:nvPr/>
        </p:nvSpPr>
        <p:spPr>
          <a:xfrm>
            <a:off x="2833182" y="2250929"/>
            <a:ext cx="8832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Roll</a:t>
            </a:r>
            <a:r>
              <a:rPr lang="zh-CN" altLang="en-US" b="1" dirty="0" smtClean="0"/>
              <a:t>操作后，每个进程的</a:t>
            </a:r>
            <a:r>
              <a:rPr lang="en-US" altLang="zh-CN" b="1" dirty="0" smtClean="0"/>
              <a:t>U</a:t>
            </a:r>
            <a:r>
              <a:rPr lang="zh-CN" altLang="en-US" b="1" dirty="0" smtClean="0"/>
              <a:t>缓冲区中都有以下数据，来自同一进程的数据是连续存储的</a:t>
            </a:r>
            <a:endParaRPr lang="en-US" altLang="zh-CN" b="1" dirty="0"/>
          </a:p>
        </p:txBody>
      </p:sp>
      <p:sp>
        <p:nvSpPr>
          <p:cNvPr id="3" name="矩形 2"/>
          <p:cNvSpPr/>
          <p:nvPr/>
        </p:nvSpPr>
        <p:spPr>
          <a:xfrm>
            <a:off x="3623366" y="1678548"/>
            <a:ext cx="84665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7030A0"/>
                </a:solidFill>
              </a:rPr>
              <a:t>Roll</a:t>
            </a:r>
            <a:r>
              <a:rPr lang="zh-CN" altLang="en-US" b="1" dirty="0" smtClean="0">
                <a:solidFill>
                  <a:srgbClr val="7030A0"/>
                </a:solidFill>
              </a:rPr>
              <a:t>之后在</a:t>
            </a:r>
            <a:r>
              <a:rPr lang="zh-CN" altLang="en-US" b="1" dirty="0">
                <a:solidFill>
                  <a:srgbClr val="7030A0"/>
                </a:solidFill>
              </a:rPr>
              <a:t>本地进行数据交换</a:t>
            </a:r>
            <a:endParaRPr lang="en-US" altLang="zh-CN" b="1" dirty="0">
              <a:solidFill>
                <a:srgbClr val="7030A0"/>
              </a:solidFill>
            </a:endParaRPr>
          </a:p>
        </p:txBody>
      </p:sp>
      <p:sp>
        <p:nvSpPr>
          <p:cNvPr id="5" name="矩形标注 4"/>
          <p:cNvSpPr/>
          <p:nvPr/>
        </p:nvSpPr>
        <p:spPr>
          <a:xfrm>
            <a:off x="6286500" y="2629887"/>
            <a:ext cx="2362200" cy="287050"/>
          </a:xfrm>
          <a:prstGeom prst="wedgeRectCallout">
            <a:avLst>
              <a:gd name="adj1" fmla="val -120833"/>
              <a:gd name="adj2" fmla="val 6250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/>
              <a:t>来自</a:t>
            </a:r>
            <a:r>
              <a:rPr lang="en-US" altLang="zh-CN" b="1" dirty="0" smtClean="0"/>
              <a:t>P0</a:t>
            </a:r>
            <a:endParaRPr lang="zh-CN" altLang="en-US" b="1" dirty="0"/>
          </a:p>
        </p:txBody>
      </p:sp>
      <p:sp>
        <p:nvSpPr>
          <p:cNvPr id="69" name="矩形标注 68"/>
          <p:cNvSpPr/>
          <p:nvPr/>
        </p:nvSpPr>
        <p:spPr>
          <a:xfrm>
            <a:off x="6400800" y="3093180"/>
            <a:ext cx="2362200" cy="287050"/>
          </a:xfrm>
          <a:prstGeom prst="wedgeRectCallout">
            <a:avLst>
              <a:gd name="adj1" fmla="val -126075"/>
              <a:gd name="adj2" fmla="val -10501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/>
              <a:t>来自</a:t>
            </a:r>
            <a:r>
              <a:rPr lang="en-US" altLang="zh-CN" b="1" dirty="0" smtClean="0"/>
              <a:t>P1</a:t>
            </a:r>
            <a:endParaRPr lang="zh-CN" altLang="en-US" b="1" dirty="0"/>
          </a:p>
        </p:txBody>
      </p:sp>
      <p:sp>
        <p:nvSpPr>
          <p:cNvPr id="70" name="矩形标注 69"/>
          <p:cNvSpPr/>
          <p:nvPr/>
        </p:nvSpPr>
        <p:spPr>
          <a:xfrm>
            <a:off x="6400800" y="3588604"/>
            <a:ext cx="2362200" cy="287050"/>
          </a:xfrm>
          <a:prstGeom prst="wedgeRectCallout">
            <a:avLst>
              <a:gd name="adj1" fmla="val -131317"/>
              <a:gd name="adj2" fmla="val -129958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/>
              <a:t>来自</a:t>
            </a:r>
            <a:r>
              <a:rPr lang="en-US" altLang="zh-CN" b="1" dirty="0" smtClean="0"/>
              <a:t>P2</a:t>
            </a:r>
            <a:endParaRPr lang="zh-CN" altLang="en-US" b="1" dirty="0"/>
          </a:p>
        </p:txBody>
      </p:sp>
      <p:sp>
        <p:nvSpPr>
          <p:cNvPr id="71" name="矩形标注 70"/>
          <p:cNvSpPr/>
          <p:nvPr/>
        </p:nvSpPr>
        <p:spPr>
          <a:xfrm>
            <a:off x="5848350" y="4282005"/>
            <a:ext cx="2362200" cy="287050"/>
          </a:xfrm>
          <a:prstGeom prst="wedgeRectCallout">
            <a:avLst>
              <a:gd name="adj1" fmla="val -102688"/>
              <a:gd name="adj2" fmla="val -27264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/>
              <a:t>来自</a:t>
            </a:r>
            <a:r>
              <a:rPr lang="en-US" altLang="zh-CN" b="1" dirty="0" smtClean="0"/>
              <a:t>P3</a:t>
            </a:r>
          </a:p>
        </p:txBody>
      </p:sp>
      <p:sp>
        <p:nvSpPr>
          <p:cNvPr id="72" name="矩形 71"/>
          <p:cNvSpPr/>
          <p:nvPr/>
        </p:nvSpPr>
        <p:spPr>
          <a:xfrm>
            <a:off x="3623366" y="6416101"/>
            <a:ext cx="751017" cy="119979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3" name="矩形 72"/>
          <p:cNvSpPr/>
          <p:nvPr/>
        </p:nvSpPr>
        <p:spPr>
          <a:xfrm>
            <a:off x="3623366" y="5723697"/>
            <a:ext cx="751017" cy="23524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4" name="矩形 73"/>
          <p:cNvSpPr/>
          <p:nvPr/>
        </p:nvSpPr>
        <p:spPr>
          <a:xfrm>
            <a:off x="3614392" y="5530050"/>
            <a:ext cx="751017" cy="76512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5" name="矩形 74"/>
          <p:cNvSpPr/>
          <p:nvPr/>
        </p:nvSpPr>
        <p:spPr>
          <a:xfrm>
            <a:off x="3614393" y="5624942"/>
            <a:ext cx="751017" cy="66839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6" name="文本框 75"/>
          <p:cNvSpPr txBox="1"/>
          <p:nvPr/>
        </p:nvSpPr>
        <p:spPr>
          <a:xfrm>
            <a:off x="1411927" y="4844234"/>
            <a:ext cx="8856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但实际上，它们在</a:t>
            </a:r>
            <a:r>
              <a:rPr lang="en-US" altLang="zh-CN" sz="2000" b="1" dirty="0" smtClean="0"/>
              <a:t>U</a:t>
            </a:r>
            <a:r>
              <a:rPr lang="zh-CN" altLang="en-US" sz="2000" b="1" dirty="0" smtClean="0"/>
              <a:t>中的位置应该是与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分解中</a:t>
            </a:r>
            <a:r>
              <a:rPr lang="en-US" altLang="zh-CN" sz="2000" b="1" dirty="0" err="1" smtClean="0"/>
              <a:t>nb</a:t>
            </a:r>
            <a:r>
              <a:rPr lang="zh-CN" altLang="en-US" sz="2000" b="1" dirty="0" smtClean="0"/>
              <a:t>个最大主元的顺序一致的，因此，这些数据要重新排列，放到它们应该在的位置，比如这样</a:t>
            </a:r>
            <a:endParaRPr lang="en-US" altLang="zh-CN" sz="2000" b="1" dirty="0"/>
          </a:p>
        </p:txBody>
      </p:sp>
      <p:sp>
        <p:nvSpPr>
          <p:cNvPr id="77" name="矩形 76"/>
          <p:cNvSpPr/>
          <p:nvPr/>
        </p:nvSpPr>
        <p:spPr>
          <a:xfrm>
            <a:off x="3623366" y="5985827"/>
            <a:ext cx="751017" cy="11151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8" name="矩形 77"/>
          <p:cNvSpPr/>
          <p:nvPr/>
        </p:nvSpPr>
        <p:spPr>
          <a:xfrm>
            <a:off x="3623366" y="6122262"/>
            <a:ext cx="751017" cy="90735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9" name="矩形 78"/>
          <p:cNvSpPr/>
          <p:nvPr/>
        </p:nvSpPr>
        <p:spPr>
          <a:xfrm>
            <a:off x="3623366" y="6562939"/>
            <a:ext cx="751017" cy="66838"/>
          </a:xfrm>
          <a:prstGeom prst="rect">
            <a:avLst/>
          </a:prstGeom>
          <a:solidFill>
            <a:srgbClr val="C6556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80" name="矩形 79"/>
          <p:cNvSpPr/>
          <p:nvPr/>
        </p:nvSpPr>
        <p:spPr>
          <a:xfrm>
            <a:off x="3623366" y="6242536"/>
            <a:ext cx="742044" cy="155185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039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36113" y="1271068"/>
            <a:ext cx="8072715" cy="5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 smtClean="0">
                <a:solidFill>
                  <a:srgbClr val="7030A0"/>
                </a:solidFill>
              </a:rPr>
              <a:t>行交换之后，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update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操作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(</a:t>
            </a:r>
            <a:r>
              <a:rPr lang="en-US" altLang="zh-CN" sz="2655" b="1" dirty="0" err="1" smtClean="0">
                <a:solidFill>
                  <a:srgbClr val="7030A0"/>
                </a:solidFill>
              </a:rPr>
              <a:t>trsm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和</a:t>
            </a:r>
            <a:r>
              <a:rPr lang="en-US" altLang="zh-CN" sz="2655" b="1" dirty="0" err="1" smtClean="0">
                <a:solidFill>
                  <a:srgbClr val="7030A0"/>
                </a:solidFill>
              </a:rPr>
              <a:t>gemm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)</a:t>
            </a:r>
          </a:p>
        </p:txBody>
      </p:sp>
      <p:sp>
        <p:nvSpPr>
          <p:cNvPr id="6" name="矩形 5"/>
          <p:cNvSpPr/>
          <p:nvPr/>
        </p:nvSpPr>
        <p:spPr>
          <a:xfrm>
            <a:off x="4798196" y="2250944"/>
            <a:ext cx="907292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L1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05488" y="2250944"/>
            <a:ext cx="3374260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U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98196" y="3153799"/>
            <a:ext cx="907292" cy="2715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L2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705487" y="3153799"/>
            <a:ext cx="3374260" cy="2715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A(trailing matrix)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0" name="上弧形箭头 9"/>
          <p:cNvSpPr/>
          <p:nvPr/>
        </p:nvSpPr>
        <p:spPr>
          <a:xfrm>
            <a:off x="5350949" y="1950069"/>
            <a:ext cx="2122487" cy="300875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 err="1" smtClean="0">
                <a:solidFill>
                  <a:schemeClr val="tx1"/>
                </a:solidFill>
              </a:rPr>
              <a:t>trsm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  <p:sp>
        <p:nvSpPr>
          <p:cNvPr id="11" name="上弧形箭头 10"/>
          <p:cNvSpPr/>
          <p:nvPr/>
        </p:nvSpPr>
        <p:spPr>
          <a:xfrm rot="5400000">
            <a:off x="8289389" y="3511740"/>
            <a:ext cx="2122487" cy="541773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  <p:sp>
        <p:nvSpPr>
          <p:cNvPr id="12" name="上弧形箭头 11"/>
          <p:cNvSpPr/>
          <p:nvPr/>
        </p:nvSpPr>
        <p:spPr>
          <a:xfrm flipV="1">
            <a:off x="5270129" y="5869479"/>
            <a:ext cx="2122487" cy="328121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7101840" y="5476240"/>
            <a:ext cx="2733040" cy="619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9458960" y="4277360"/>
            <a:ext cx="375920" cy="1198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9700246" y="5291574"/>
            <a:ext cx="775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gemm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006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65165" y="1858692"/>
            <a:ext cx="7714856" cy="2135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多进程程序的优化：</a:t>
            </a:r>
            <a:r>
              <a:rPr lang="en-US" altLang="zh-CN" sz="2655" b="1" dirty="0">
                <a:solidFill>
                  <a:srgbClr val="7030A0"/>
                </a:solidFill>
              </a:rPr>
              <a:t>look ahead</a:t>
            </a:r>
            <a:r>
              <a:rPr lang="zh-CN" altLang="en-US" sz="2655" b="1" dirty="0">
                <a:solidFill>
                  <a:srgbClr val="7030A0"/>
                </a:solidFill>
              </a:rPr>
              <a:t>实现流水线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维护两个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使用第一个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对矩阵进行更新时，第二个开始分解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可以进一步使用多个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122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06402" y="1926967"/>
            <a:ext cx="7571303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55" b="1" dirty="0">
                <a:solidFill>
                  <a:srgbClr val="7030A0"/>
                </a:solidFill>
              </a:rPr>
              <a:t>Look ahead: panel</a:t>
            </a:r>
            <a:r>
              <a:rPr lang="zh-CN" altLang="en-US" sz="2655" b="1">
                <a:solidFill>
                  <a:srgbClr val="7030A0"/>
                </a:solidFill>
              </a:rPr>
              <a:t>分解和矩阵更新可同时进行</a:t>
            </a:r>
            <a:r>
              <a:rPr lang="en-US" altLang="zh-CN" sz="2655" b="1" dirty="0">
                <a:solidFill>
                  <a:srgbClr val="7030A0"/>
                </a:solidFill>
              </a:rPr>
              <a:t>	</a:t>
            </a:r>
          </a:p>
        </p:txBody>
      </p:sp>
      <p:sp>
        <p:nvSpPr>
          <p:cNvPr id="6" name="矩形 5"/>
          <p:cNvSpPr/>
          <p:nvPr/>
        </p:nvSpPr>
        <p:spPr>
          <a:xfrm>
            <a:off x="3981977" y="2873578"/>
            <a:ext cx="2452898" cy="90410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8" name="矩形 7"/>
          <p:cNvSpPr/>
          <p:nvPr/>
        </p:nvSpPr>
        <p:spPr>
          <a:xfrm>
            <a:off x="3569853" y="2873578"/>
            <a:ext cx="407149" cy="280847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9" name="矩形 8"/>
          <p:cNvSpPr/>
          <p:nvPr/>
        </p:nvSpPr>
        <p:spPr>
          <a:xfrm>
            <a:off x="3979498" y="3314145"/>
            <a:ext cx="2457873" cy="236790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389143" y="3303671"/>
            <a:ext cx="2045731" cy="236790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dirty="0">
              <a:solidFill>
                <a:srgbClr val="FF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67436" y="3303671"/>
            <a:ext cx="412428" cy="237060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b="1" dirty="0">
              <a:solidFill>
                <a:schemeClr val="tx1"/>
              </a:solidFill>
            </a:endParaRPr>
          </a:p>
        </p:txBody>
      </p:sp>
      <p:sp>
        <p:nvSpPr>
          <p:cNvPr id="4" name="线形标注 1 3"/>
          <p:cNvSpPr/>
          <p:nvPr/>
        </p:nvSpPr>
        <p:spPr>
          <a:xfrm>
            <a:off x="352425" y="5057775"/>
            <a:ext cx="2329863" cy="624275"/>
          </a:xfrm>
          <a:prstGeom prst="borderCallout1">
            <a:avLst>
              <a:gd name="adj1" fmla="val 39159"/>
              <a:gd name="adj2" fmla="val 99252"/>
              <a:gd name="adj3" fmla="val -123206"/>
              <a:gd name="adj4" fmla="val 139120"/>
            </a:avLst>
          </a:prstGeom>
          <a:ln w="12700">
            <a:solidFill>
              <a:srgbClr val="7030A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707" b="1" dirty="0"/>
              <a:t>1. </a:t>
            </a:r>
            <a:r>
              <a:rPr lang="en-US" altLang="zh-CN" sz="1707" b="1" dirty="0" smtClean="0"/>
              <a:t>Panel 0</a:t>
            </a:r>
            <a:r>
              <a:rPr lang="zh-CN" altLang="en-US" sz="1707" b="1" dirty="0" smtClean="0"/>
              <a:t>分解</a:t>
            </a:r>
            <a:r>
              <a:rPr lang="zh-CN" altLang="en-US" sz="1707" b="1" dirty="0"/>
              <a:t>和广播</a:t>
            </a:r>
          </a:p>
        </p:txBody>
      </p:sp>
      <p:sp>
        <p:nvSpPr>
          <p:cNvPr id="16" name="线形标注 1 15"/>
          <p:cNvSpPr/>
          <p:nvPr/>
        </p:nvSpPr>
        <p:spPr>
          <a:xfrm>
            <a:off x="704850" y="5886873"/>
            <a:ext cx="3003586" cy="819291"/>
          </a:xfrm>
          <a:prstGeom prst="borderCallout1">
            <a:avLst>
              <a:gd name="adj1" fmla="val 39159"/>
              <a:gd name="adj2" fmla="val 99252"/>
              <a:gd name="adj3" fmla="val -23310"/>
              <a:gd name="adj4" fmla="val 114729"/>
            </a:avLst>
          </a:prstGeom>
          <a:solidFill>
            <a:srgbClr val="CCCCFF"/>
          </a:solidFill>
          <a:ln w="12700">
            <a:solidFill>
              <a:srgbClr val="CCCC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707" b="1" dirty="0"/>
              <a:t>2. </a:t>
            </a:r>
            <a:r>
              <a:rPr lang="zh-CN" altLang="en-US" sz="1707" b="1" dirty="0" smtClean="0"/>
              <a:t>用</a:t>
            </a:r>
            <a:r>
              <a:rPr lang="en-US" altLang="zh-CN" sz="1707" b="1" dirty="0" smtClean="0"/>
              <a:t>Panel 0</a:t>
            </a:r>
            <a:r>
              <a:rPr lang="zh-CN" altLang="en-US" sz="1707" b="1" dirty="0" smtClean="0"/>
              <a:t>对</a:t>
            </a:r>
            <a:r>
              <a:rPr lang="en-US" altLang="zh-CN" sz="1707" b="1" dirty="0" smtClean="0"/>
              <a:t>Panel 1</a:t>
            </a:r>
            <a:r>
              <a:rPr lang="zh-CN" altLang="en-US" sz="1707" b="1" dirty="0" smtClean="0"/>
              <a:t>进行</a:t>
            </a:r>
            <a:r>
              <a:rPr lang="en-US" altLang="zh-CN" sz="1707" b="1" dirty="0" smtClean="0"/>
              <a:t>update</a:t>
            </a:r>
            <a:r>
              <a:rPr lang="en-US" altLang="zh-CN" sz="1707" b="1" dirty="0"/>
              <a:t>(</a:t>
            </a:r>
            <a:r>
              <a:rPr lang="zh-CN" altLang="en-US" sz="1707" b="1" dirty="0"/>
              <a:t>行交换、</a:t>
            </a:r>
            <a:r>
              <a:rPr lang="en-US" altLang="zh-CN" sz="1707" b="1" dirty="0" err="1"/>
              <a:t>trsm</a:t>
            </a:r>
            <a:r>
              <a:rPr lang="zh-CN" altLang="en-US" sz="1707" b="1" dirty="0"/>
              <a:t>、</a:t>
            </a:r>
            <a:r>
              <a:rPr lang="en-US" altLang="zh-CN" sz="1707" b="1" dirty="0" err="1"/>
              <a:t>gemm</a:t>
            </a:r>
            <a:r>
              <a:rPr lang="en-US" altLang="zh-CN" sz="1707" b="1" dirty="0"/>
              <a:t>) </a:t>
            </a:r>
            <a:endParaRPr lang="zh-CN" altLang="en-US" sz="1707" b="1" dirty="0"/>
          </a:p>
        </p:txBody>
      </p:sp>
      <p:sp>
        <p:nvSpPr>
          <p:cNvPr id="17" name="线形标注 1 16"/>
          <p:cNvSpPr/>
          <p:nvPr/>
        </p:nvSpPr>
        <p:spPr>
          <a:xfrm>
            <a:off x="7188387" y="2653811"/>
            <a:ext cx="2498537" cy="489440"/>
          </a:xfrm>
          <a:prstGeom prst="borderCallout1">
            <a:avLst>
              <a:gd name="adj1" fmla="val 43127"/>
              <a:gd name="adj2" fmla="val -1569"/>
              <a:gd name="adj3" fmla="val 134054"/>
              <a:gd name="adj4" fmla="val -117824"/>
            </a:avLst>
          </a:prstGeom>
          <a:solidFill>
            <a:srgbClr val="FF66CC"/>
          </a:solidFill>
          <a:ln w="12700">
            <a:solidFill>
              <a:srgbClr val="7030A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707" b="1" dirty="0">
                <a:solidFill>
                  <a:schemeClr val="tx1"/>
                </a:solidFill>
              </a:rPr>
              <a:t>3. </a:t>
            </a:r>
            <a:r>
              <a:rPr lang="en-US" altLang="zh-CN" sz="1707" b="1" dirty="0" smtClean="0">
                <a:solidFill>
                  <a:schemeClr val="tx1"/>
                </a:solidFill>
              </a:rPr>
              <a:t>Panel 1</a:t>
            </a:r>
            <a:r>
              <a:rPr lang="zh-CN" altLang="en-US" sz="1707" b="1" dirty="0" smtClean="0">
                <a:solidFill>
                  <a:schemeClr val="tx1"/>
                </a:solidFill>
              </a:rPr>
              <a:t>的分解</a:t>
            </a:r>
            <a:endParaRPr lang="zh-CN" altLang="en-US" sz="1707" b="1" dirty="0">
              <a:solidFill>
                <a:schemeClr val="tx1"/>
              </a:solidFill>
            </a:endParaRPr>
          </a:p>
        </p:txBody>
      </p:sp>
      <p:sp>
        <p:nvSpPr>
          <p:cNvPr id="18" name="线形标注 1 17"/>
          <p:cNvSpPr/>
          <p:nvPr/>
        </p:nvSpPr>
        <p:spPr>
          <a:xfrm>
            <a:off x="8349050" y="4277815"/>
            <a:ext cx="2116502" cy="1267687"/>
          </a:xfrm>
          <a:prstGeom prst="borderCallout1">
            <a:avLst>
              <a:gd name="adj1" fmla="val 43127"/>
              <a:gd name="adj2" fmla="val -1569"/>
              <a:gd name="adj3" fmla="val 37858"/>
              <a:gd name="adj4" fmla="val -97549"/>
            </a:avLst>
          </a:prstGeom>
          <a:solidFill>
            <a:srgbClr val="92D050"/>
          </a:solidFill>
          <a:ln w="12700">
            <a:solidFill>
              <a:srgbClr val="7030A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707" b="1" dirty="0" smtClean="0">
                <a:solidFill>
                  <a:schemeClr val="tx1"/>
                </a:solidFill>
              </a:rPr>
              <a:t>4.</a:t>
            </a:r>
            <a:r>
              <a:rPr lang="zh-CN" altLang="en-US" sz="1707" b="1" dirty="0" smtClean="0">
                <a:solidFill>
                  <a:schemeClr val="tx1"/>
                </a:solidFill>
              </a:rPr>
              <a:t>用</a:t>
            </a:r>
            <a:r>
              <a:rPr lang="en-US" altLang="zh-CN" sz="1707" b="1" dirty="0" smtClean="0">
                <a:solidFill>
                  <a:schemeClr val="tx1"/>
                </a:solidFill>
              </a:rPr>
              <a:t>Panel 0 </a:t>
            </a:r>
            <a:r>
              <a:rPr lang="zh-CN" altLang="en-US" sz="1707" b="1" dirty="0">
                <a:solidFill>
                  <a:schemeClr val="tx1"/>
                </a:solidFill>
              </a:rPr>
              <a:t>对</a:t>
            </a:r>
            <a:r>
              <a:rPr lang="zh-CN" altLang="en-US" sz="1707" b="1" dirty="0" smtClean="0">
                <a:solidFill>
                  <a:schemeClr val="tx1"/>
                </a:solidFill>
              </a:rPr>
              <a:t>剩下部分进行</a:t>
            </a:r>
            <a:r>
              <a:rPr lang="en-US" altLang="zh-CN" sz="1707" b="1" dirty="0" smtClean="0">
                <a:solidFill>
                  <a:schemeClr val="tx1"/>
                </a:solidFill>
              </a:rPr>
              <a:t>update</a:t>
            </a:r>
            <a:r>
              <a:rPr lang="en-US" altLang="zh-CN" sz="1707" b="1" dirty="0">
                <a:solidFill>
                  <a:schemeClr val="tx1"/>
                </a:solidFill>
              </a:rPr>
              <a:t>(</a:t>
            </a:r>
            <a:r>
              <a:rPr lang="zh-CN" altLang="en-US" sz="1707" b="1" dirty="0">
                <a:solidFill>
                  <a:schemeClr val="tx1"/>
                </a:solidFill>
              </a:rPr>
              <a:t>行交换、</a:t>
            </a:r>
            <a:r>
              <a:rPr lang="en-US" altLang="zh-CN" sz="1707" b="1" dirty="0" err="1">
                <a:solidFill>
                  <a:schemeClr val="tx1"/>
                </a:solidFill>
              </a:rPr>
              <a:t>trsm</a:t>
            </a:r>
            <a:r>
              <a:rPr lang="zh-CN" altLang="en-US" sz="1707" b="1" dirty="0">
                <a:solidFill>
                  <a:schemeClr val="tx1"/>
                </a:solidFill>
              </a:rPr>
              <a:t>、</a:t>
            </a:r>
            <a:r>
              <a:rPr lang="en-US" altLang="zh-CN" sz="1707" b="1" dirty="0" err="1">
                <a:solidFill>
                  <a:schemeClr val="tx1"/>
                </a:solidFill>
              </a:rPr>
              <a:t>gemm</a:t>
            </a:r>
            <a:r>
              <a:rPr lang="en-US" altLang="zh-CN" sz="1707" b="1" dirty="0">
                <a:solidFill>
                  <a:schemeClr val="tx1"/>
                </a:solidFill>
              </a:rPr>
              <a:t>) </a:t>
            </a:r>
            <a:endParaRPr lang="zh-CN" altLang="en-US" sz="1707" b="1" dirty="0">
              <a:solidFill>
                <a:schemeClr val="tx1"/>
              </a:solidFill>
            </a:endParaRPr>
          </a:p>
        </p:txBody>
      </p:sp>
      <p:sp>
        <p:nvSpPr>
          <p:cNvPr id="15" name="线形标注 1 14"/>
          <p:cNvSpPr/>
          <p:nvPr/>
        </p:nvSpPr>
        <p:spPr>
          <a:xfrm>
            <a:off x="7302687" y="3319749"/>
            <a:ext cx="2498537" cy="489440"/>
          </a:xfrm>
          <a:prstGeom prst="borderCallout1">
            <a:avLst>
              <a:gd name="adj1" fmla="val 43127"/>
              <a:gd name="adj2" fmla="val -1569"/>
              <a:gd name="adj3" fmla="val 134054"/>
              <a:gd name="adj4" fmla="val -117824"/>
            </a:avLst>
          </a:prstGeom>
          <a:solidFill>
            <a:srgbClr val="92D050"/>
          </a:solidFill>
          <a:ln w="12700">
            <a:solidFill>
              <a:srgbClr val="7030A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707" b="1" dirty="0" smtClean="0">
                <a:solidFill>
                  <a:schemeClr val="tx1"/>
                </a:solidFill>
              </a:rPr>
              <a:t>4. Panel 1</a:t>
            </a:r>
            <a:r>
              <a:rPr lang="zh-CN" altLang="en-US" sz="1707" b="1" dirty="0" smtClean="0">
                <a:solidFill>
                  <a:schemeClr val="tx1"/>
                </a:solidFill>
              </a:rPr>
              <a:t>的广播</a:t>
            </a:r>
            <a:endParaRPr lang="zh-CN" altLang="en-US" sz="1707" b="1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674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884601" y="806718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 smtClean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Look ahead</a:t>
            </a:r>
            <a:r>
              <a:rPr lang="zh-CN" altLang="en-US" sz="2370" b="1" dirty="0" smtClean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实现通信与计算的重叠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2282762" y="1755956"/>
            <a:ext cx="41129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/>
              <a:t>如何实现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广播与</a:t>
            </a:r>
            <a:r>
              <a:rPr lang="en-US" altLang="zh-CN" sz="2000" b="1" dirty="0" smtClean="0"/>
              <a:t>update</a:t>
            </a:r>
            <a:r>
              <a:rPr lang="zh-CN" altLang="en-US" sz="2000" b="1" dirty="0" smtClean="0"/>
              <a:t>的重叠</a:t>
            </a:r>
            <a:endParaRPr lang="en-US" altLang="zh-CN" sz="2000" b="1" dirty="0" smtClean="0"/>
          </a:p>
          <a:p>
            <a:endParaRPr lang="en-US" altLang="zh-CN" sz="2000" b="1" dirty="0" smtClean="0"/>
          </a:p>
          <a:p>
            <a:r>
              <a:rPr lang="en-US" altLang="zh-CN" sz="2000" b="1" dirty="0" smtClean="0"/>
              <a:t>1. </a:t>
            </a:r>
            <a:r>
              <a:rPr lang="zh-CN" altLang="en-US" sz="2000" b="1" dirty="0" smtClean="0"/>
              <a:t>将</a:t>
            </a:r>
            <a:r>
              <a:rPr lang="en-US" altLang="zh-CN" sz="2000" b="1" dirty="0" smtClean="0"/>
              <a:t>update</a:t>
            </a:r>
            <a:r>
              <a:rPr lang="zh-CN" altLang="en-US" sz="2000" b="1" dirty="0" smtClean="0"/>
              <a:t>分成小块来做</a:t>
            </a:r>
            <a:endParaRPr lang="zh-CN" altLang="en-US" sz="2000" b="1" dirty="0"/>
          </a:p>
        </p:txBody>
      </p:sp>
      <p:sp>
        <p:nvSpPr>
          <p:cNvPr id="108" name="矩形 107"/>
          <p:cNvSpPr/>
          <p:nvPr/>
        </p:nvSpPr>
        <p:spPr>
          <a:xfrm>
            <a:off x="2550681" y="2913216"/>
            <a:ext cx="2521205" cy="236790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 dirty="0">
              <a:solidFill>
                <a:srgbClr val="FF0000"/>
              </a:solidFill>
            </a:endParaRPr>
          </a:p>
        </p:txBody>
      </p:sp>
      <p:cxnSp>
        <p:nvCxnSpPr>
          <p:cNvPr id="109" name="直接连接符 108"/>
          <p:cNvCxnSpPr/>
          <p:nvPr/>
        </p:nvCxnSpPr>
        <p:spPr>
          <a:xfrm flipH="1">
            <a:off x="2936240" y="2740045"/>
            <a:ext cx="17082" cy="28987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>
            <a:off x="3348212" y="2740044"/>
            <a:ext cx="17082" cy="28987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>
            <a:off x="3771645" y="2740044"/>
            <a:ext cx="17082" cy="28987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 flipH="1">
            <a:off x="4212160" y="2740044"/>
            <a:ext cx="17082" cy="28987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/>
        </p:nvCxnSpPr>
        <p:spPr>
          <a:xfrm flipH="1">
            <a:off x="4644134" y="2740043"/>
            <a:ext cx="17082" cy="28987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6671258" y="1755956"/>
            <a:ext cx="43909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/>
              <a:t>2. </a:t>
            </a:r>
            <a:r>
              <a:rPr lang="zh-CN" altLang="en-US" sz="2000" b="1" dirty="0" smtClean="0"/>
              <a:t>在行交换过程中插入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广播操作</a:t>
            </a:r>
            <a:endParaRPr lang="zh-CN" altLang="en-US" sz="2000" b="1" dirty="0"/>
          </a:p>
        </p:txBody>
      </p:sp>
      <p:sp>
        <p:nvSpPr>
          <p:cNvPr id="3" name="矩形 2"/>
          <p:cNvSpPr/>
          <p:nvPr/>
        </p:nvSpPr>
        <p:spPr>
          <a:xfrm>
            <a:off x="6590614" y="215606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  </a:t>
            </a:r>
            <a:r>
              <a:rPr lang="en-US" altLang="zh-CN" b="1" dirty="0">
                <a:solidFill>
                  <a:srgbClr val="7030A0"/>
                </a:solidFill>
              </a:rPr>
              <a:t>spread</a:t>
            </a:r>
            <a:r>
              <a:rPr lang="zh-CN" altLang="en-US" b="1" dirty="0">
                <a:solidFill>
                  <a:srgbClr val="7030A0"/>
                </a:solidFill>
              </a:rPr>
              <a:t>函数</a:t>
            </a:r>
            <a:r>
              <a:rPr lang="zh-CN" altLang="en-US" b="1" dirty="0" smtClean="0"/>
              <a:t>：</a:t>
            </a:r>
            <a:endParaRPr lang="en-US" altLang="zh-CN" b="1" dirty="0" smtClean="0"/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do      {</a:t>
            </a:r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  ……</a:t>
            </a:r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</a:t>
            </a:r>
            <a:r>
              <a:rPr lang="zh-CN" altLang="en-US" b="1" dirty="0" smtClean="0"/>
              <a:t> </a:t>
            </a:r>
            <a:r>
              <a:rPr lang="zh-CN" altLang="en-US" b="1" dirty="0"/>
              <a:t>if( *IFLAG == HPL_KEEP_TESTING ) </a:t>
            </a:r>
            <a:endParaRPr lang="en-US" altLang="zh-CN" b="1" dirty="0" smtClean="0"/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 </a:t>
            </a:r>
            <a:r>
              <a:rPr lang="zh-CN" altLang="en-US" b="1" dirty="0" smtClean="0"/>
              <a:t>(</a:t>
            </a:r>
            <a:r>
              <a:rPr lang="zh-CN" altLang="en-US" b="1" dirty="0"/>
              <a:t>void) HPL_bcast( PBCST, IFLAG )</a:t>
            </a:r>
            <a:r>
              <a:rPr lang="zh-CN" altLang="en-US" b="1" dirty="0" smtClean="0"/>
              <a:t>;</a:t>
            </a:r>
            <a:endParaRPr lang="en-US" altLang="zh-CN" b="1" dirty="0" smtClean="0"/>
          </a:p>
          <a:p>
            <a:r>
              <a:rPr lang="en-US" altLang="zh-CN" b="1" dirty="0" smtClean="0"/>
              <a:t> </a:t>
            </a:r>
            <a:r>
              <a:rPr lang="en-US" altLang="zh-CN" b="1" dirty="0"/>
              <a:t>}  while(ip2 &gt; </a:t>
            </a:r>
            <a:r>
              <a:rPr lang="en-US" altLang="zh-CN" b="1" dirty="0" smtClean="0"/>
              <a:t>0)</a:t>
            </a:r>
            <a:endParaRPr lang="zh-CN" altLang="en-US" b="1" dirty="0"/>
          </a:p>
        </p:txBody>
      </p:sp>
      <p:sp>
        <p:nvSpPr>
          <p:cNvPr id="115" name="矩形 114"/>
          <p:cNvSpPr/>
          <p:nvPr/>
        </p:nvSpPr>
        <p:spPr>
          <a:xfrm>
            <a:off x="6590614" y="3910392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</a:rPr>
              <a:t> </a:t>
            </a:r>
            <a:r>
              <a:rPr lang="zh-CN" altLang="en-US" b="1" dirty="0" smtClean="0">
                <a:solidFill>
                  <a:srgbClr val="7030A0"/>
                </a:solidFill>
              </a:rPr>
              <a:t> </a:t>
            </a:r>
            <a:r>
              <a:rPr lang="en-US" altLang="zh-CN" b="1" dirty="0" smtClean="0">
                <a:solidFill>
                  <a:srgbClr val="7030A0"/>
                </a:solidFill>
              </a:rPr>
              <a:t>roll</a:t>
            </a:r>
            <a:r>
              <a:rPr lang="zh-CN" altLang="en-US" b="1" dirty="0" smtClean="0">
                <a:solidFill>
                  <a:srgbClr val="7030A0"/>
                </a:solidFill>
              </a:rPr>
              <a:t>函数：</a:t>
            </a:r>
            <a:endParaRPr lang="en-US" altLang="zh-CN" b="1" dirty="0" smtClean="0">
              <a:solidFill>
                <a:srgbClr val="7030A0"/>
              </a:solidFill>
            </a:endParaRPr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</a:t>
            </a:r>
            <a:r>
              <a:rPr lang="nn-NO" altLang="zh-CN" b="1" dirty="0"/>
              <a:t>for( k = 0; k &lt; npm1; k++ )   {</a:t>
            </a:r>
            <a:endParaRPr lang="en-US" altLang="zh-CN" b="1" dirty="0" smtClean="0"/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  ……</a:t>
            </a:r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</a:t>
            </a:r>
            <a:r>
              <a:rPr lang="zh-CN" altLang="en-US" b="1" dirty="0" smtClean="0"/>
              <a:t> </a:t>
            </a:r>
            <a:r>
              <a:rPr lang="zh-CN" altLang="en-US" b="1" dirty="0"/>
              <a:t>if( *IFLAG == HPL_KEEP_TESTING ) </a:t>
            </a:r>
            <a:endParaRPr lang="en-US" altLang="zh-CN" b="1" dirty="0" smtClean="0"/>
          </a:p>
          <a:p>
            <a:r>
              <a:rPr lang="en-US" altLang="zh-CN" b="1" dirty="0"/>
              <a:t> </a:t>
            </a:r>
            <a:r>
              <a:rPr lang="en-US" altLang="zh-CN" b="1" dirty="0" smtClean="0"/>
              <a:t>  </a:t>
            </a:r>
            <a:r>
              <a:rPr lang="zh-CN" altLang="en-US" b="1" dirty="0" smtClean="0"/>
              <a:t>(</a:t>
            </a:r>
            <a:r>
              <a:rPr lang="zh-CN" altLang="en-US" b="1" dirty="0"/>
              <a:t>void) HPL_bcast( PBCST, IFLAG )</a:t>
            </a:r>
            <a:r>
              <a:rPr lang="zh-CN" altLang="en-US" b="1" dirty="0" smtClean="0"/>
              <a:t>;</a:t>
            </a:r>
            <a:endParaRPr lang="en-US" altLang="zh-CN" b="1" dirty="0" smtClean="0"/>
          </a:p>
          <a:p>
            <a:r>
              <a:rPr lang="en-US" altLang="zh-CN" b="1" dirty="0" smtClean="0"/>
              <a:t> }</a:t>
            </a:r>
            <a:endParaRPr lang="zh-CN" altLang="en-US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644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 smtClean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Look ahead</a:t>
            </a:r>
            <a:r>
              <a:rPr lang="zh-CN" altLang="en-US" sz="2370" b="1" dirty="0" smtClean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实现通信与计算的重叠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1973" y="2552700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849120" y="2552700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709839" y="2552700"/>
            <a:ext cx="582472" cy="373380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292311" y="2552700"/>
            <a:ext cx="2915449" cy="3733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232134" y="2562860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092853" y="2562860"/>
            <a:ext cx="582472" cy="373380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675325" y="2552700"/>
            <a:ext cx="2915449" cy="3835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843846" y="4680340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860994" y="4667249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4194933" y="1442720"/>
            <a:ext cx="336427" cy="359171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531360" y="1442720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Panel</a:t>
            </a:r>
            <a:r>
              <a:rPr lang="zh-CN" altLang="en-US" dirty="0" smtClean="0"/>
              <a:t>分解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481512" y="1432559"/>
            <a:ext cx="116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Panel</a:t>
            </a:r>
            <a:r>
              <a:rPr lang="zh-CN" altLang="en-US" dirty="0" smtClean="0"/>
              <a:t>广播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6207760" y="1442720"/>
            <a:ext cx="317107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8235505" y="14427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行交换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7962191" y="1442720"/>
            <a:ext cx="261324" cy="383096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205431" y="1435615"/>
            <a:ext cx="314489" cy="36627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9519920" y="1422398"/>
            <a:ext cx="2317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Update (</a:t>
            </a:r>
            <a:r>
              <a:rPr lang="en-US" altLang="zh-CN" dirty="0" err="1" smtClean="0"/>
              <a:t>trsm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gemm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2721713" y="4667249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897314" y="4667249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3304185" y="5838482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311172" y="5064426"/>
            <a:ext cx="1115650" cy="38608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3292311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467912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4783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050384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457255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632856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039727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215328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5620641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5796242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6201555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377156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6784027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6959628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7366499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7542100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7948971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8124572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8529885" y="4671214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8705486" y="4671214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1815402" y="3292805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676121" y="3292805"/>
            <a:ext cx="582472" cy="373380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3258593" y="3292805"/>
            <a:ext cx="2915449" cy="3733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6181269" y="3302965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7198416" y="3302965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8059135" y="3302965"/>
            <a:ext cx="582472" cy="373380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8641607" y="3292805"/>
            <a:ext cx="2915449" cy="3835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1858113" y="5853977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2740490" y="5832522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2916091" y="5832522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4339795" y="6229408"/>
            <a:ext cx="1125811" cy="38012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4320229" y="584293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4495830" y="584293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4902701" y="584293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5078302" y="584293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5485173" y="584293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5660774" y="584293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6067645" y="584293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6243246" y="584293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660450" y="585397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6836051" y="585397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7242922" y="585397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7418523" y="585397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7825394" y="585397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8000995" y="585397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8407866" y="585397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8583467" y="585397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8988780" y="5853977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9164381" y="5853977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9117630" y="4672541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9293231" y="4672541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9575810" y="5861972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9751411" y="5861972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10156724" y="5861972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10332325" y="5861972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438242" y="256286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01" name="文本框 100"/>
          <p:cNvSpPr txBox="1"/>
          <p:nvPr/>
        </p:nvSpPr>
        <p:spPr>
          <a:xfrm>
            <a:off x="438242" y="33070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02" name="文本框 101"/>
          <p:cNvSpPr txBox="1"/>
          <p:nvPr/>
        </p:nvSpPr>
        <p:spPr>
          <a:xfrm>
            <a:off x="438242" y="46672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03" name="文本框 102"/>
          <p:cNvSpPr txBox="1"/>
          <p:nvPr/>
        </p:nvSpPr>
        <p:spPr>
          <a:xfrm>
            <a:off x="427436" y="58325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/>
        </p:nvCxnSpPr>
        <p:spPr>
          <a:xfrm>
            <a:off x="6174042" y="4429760"/>
            <a:ext cx="0" cy="827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>
            <a:off x="7249844" y="5653214"/>
            <a:ext cx="0" cy="827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5" name="文本框 104"/>
          <p:cNvSpPr txBox="1"/>
          <p:nvPr/>
        </p:nvSpPr>
        <p:spPr>
          <a:xfrm>
            <a:off x="2113191" y="209371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原始执行顺序</a:t>
            </a:r>
            <a:endParaRPr lang="zh-CN" altLang="en-US" b="1" dirty="0"/>
          </a:p>
        </p:txBody>
      </p:sp>
      <p:sp>
        <p:nvSpPr>
          <p:cNvPr id="106" name="文本框 105"/>
          <p:cNvSpPr txBox="1"/>
          <p:nvPr/>
        </p:nvSpPr>
        <p:spPr>
          <a:xfrm>
            <a:off x="2072939" y="420710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Look ahead </a:t>
            </a:r>
            <a:r>
              <a:rPr lang="zh-CN" altLang="en-US" b="1" dirty="0" smtClean="0"/>
              <a:t>版本</a:t>
            </a:r>
            <a:endParaRPr lang="zh-CN" altLang="en-US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653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573871" y="1089644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339" y="1666189"/>
            <a:ext cx="8453440" cy="169068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504246" y="3835709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521394" y="3822618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382113" y="3822618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557714" y="3822618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964585" y="4993851"/>
            <a:ext cx="1006987" cy="34925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71572" y="4219795"/>
            <a:ext cx="1115650" cy="38608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952711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128312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535183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710784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117655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293256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700127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5875728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281041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456642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861955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037556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444427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7620028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8026899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202500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609371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8784972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190285" y="3826583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65886" y="3826583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2518513" y="5009346"/>
            <a:ext cx="863600" cy="37543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3400890" y="4987891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3576491" y="4987891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5000195" y="5384777"/>
            <a:ext cx="1125811" cy="38012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980629" y="499830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5156230" y="499830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5563101" y="499830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5738702" y="499830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6145573" y="499830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321174" y="499830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6728045" y="499830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6903646" y="499830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7320850" y="500934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7496451" y="500934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7903322" y="500934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8078923" y="500934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8485794" y="500934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8661395" y="500934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9068266" y="500934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9243867" y="500934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9649180" y="5009346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9824781" y="5009346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778030" y="3827910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9953631" y="3827910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236210" y="5017341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10411811" y="5017341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10817124" y="5017341"/>
            <a:ext cx="175601" cy="386471"/>
          </a:xfrm>
          <a:prstGeom prst="rect">
            <a:avLst/>
          </a:prstGeom>
          <a:solidFill>
            <a:srgbClr val="00B0F0"/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10992725" y="5017341"/>
            <a:ext cx="406871" cy="3864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92D05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1098642" y="38226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66" name="文本框 65"/>
          <p:cNvSpPr txBox="1"/>
          <p:nvPr/>
        </p:nvSpPr>
        <p:spPr>
          <a:xfrm>
            <a:off x="1087836" y="498789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endParaRPr lang="zh-CN" altLang="en-US" dirty="0"/>
          </a:p>
        </p:txBody>
      </p:sp>
      <p:cxnSp>
        <p:nvCxnSpPr>
          <p:cNvPr id="67" name="直接连接符 66"/>
          <p:cNvCxnSpPr/>
          <p:nvPr/>
        </p:nvCxnSpPr>
        <p:spPr>
          <a:xfrm>
            <a:off x="6834442" y="3585129"/>
            <a:ext cx="0" cy="827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7910244" y="4808583"/>
            <a:ext cx="0" cy="827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>
            <a:off x="2733339" y="336247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Look ahead </a:t>
            </a:r>
            <a:r>
              <a:rPr lang="zh-CN" altLang="en-US" b="1" dirty="0" smtClean="0"/>
              <a:t>版本</a:t>
            </a:r>
            <a:endParaRPr lang="zh-CN" altLang="en-US" b="1" dirty="0"/>
          </a:p>
        </p:txBody>
      </p:sp>
      <p:sp>
        <p:nvSpPr>
          <p:cNvPr id="70" name="文本框 69"/>
          <p:cNvSpPr txBox="1"/>
          <p:nvPr/>
        </p:nvSpPr>
        <p:spPr>
          <a:xfrm>
            <a:off x="608373" y="5898308"/>
            <a:ext cx="1107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由于进程</a:t>
            </a: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是下一个进行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分解的进程，所以进程</a:t>
            </a:r>
            <a:r>
              <a:rPr lang="en-US" altLang="zh-CN" sz="2000" b="1" dirty="0" smtClean="0"/>
              <a:t>0</a:t>
            </a:r>
            <a:r>
              <a:rPr lang="zh-CN" altLang="en-US" sz="2000" b="1" dirty="0" smtClean="0"/>
              <a:t>首先把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传给进程</a:t>
            </a: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，并使进程</a:t>
            </a: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避免后绪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广播操作，可以保证进程</a:t>
            </a: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的</a:t>
            </a:r>
            <a:r>
              <a:rPr lang="en-US" altLang="zh-CN" sz="2000" b="1" dirty="0" smtClean="0"/>
              <a:t>panel</a:t>
            </a:r>
            <a:r>
              <a:rPr lang="zh-CN" altLang="en-US" sz="2000" b="1" dirty="0" smtClean="0"/>
              <a:t>分解尽快完成</a:t>
            </a:r>
            <a:endParaRPr lang="zh-CN" altLang="en-US" sz="20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139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异构平台上的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828996" y="1837841"/>
            <a:ext cx="9033114" cy="3360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任务划分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计算密集部分主要在加速器（</a:t>
            </a:r>
            <a:r>
              <a:rPr lang="en-US" altLang="zh-CN" sz="2655" b="1" dirty="0">
                <a:solidFill>
                  <a:srgbClr val="7030A0"/>
                </a:solidFill>
              </a:rPr>
              <a:t>GPU</a:t>
            </a:r>
            <a:r>
              <a:rPr lang="zh-CN" altLang="en-US" sz="2655" b="1" dirty="0">
                <a:solidFill>
                  <a:srgbClr val="7030A0"/>
                </a:solidFill>
              </a:rPr>
              <a:t>，</a:t>
            </a:r>
            <a:r>
              <a:rPr lang="en-US" altLang="zh-CN" sz="2655" b="1" dirty="0">
                <a:solidFill>
                  <a:srgbClr val="7030A0"/>
                </a:solidFill>
              </a:rPr>
              <a:t>MIC</a:t>
            </a:r>
            <a:r>
              <a:rPr lang="zh-CN" altLang="en-US" sz="2655" b="1" dirty="0">
                <a:solidFill>
                  <a:srgbClr val="7030A0"/>
                </a:solidFill>
              </a:rPr>
              <a:t>等）上执行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通信等需要</a:t>
            </a:r>
            <a:r>
              <a:rPr lang="en-US" altLang="zh-CN" sz="2655" b="1" dirty="0">
                <a:solidFill>
                  <a:srgbClr val="7030A0"/>
                </a:solidFill>
              </a:rPr>
              <a:t>CPU</a:t>
            </a:r>
            <a:r>
              <a:rPr lang="zh-CN" altLang="en-US" sz="2655" b="1" dirty="0">
                <a:solidFill>
                  <a:srgbClr val="7030A0"/>
                </a:solidFill>
              </a:rPr>
              <a:t>来控制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不同设备上的实现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不同加速器上的代数库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 err="1">
                <a:solidFill>
                  <a:srgbClr val="7030A0"/>
                </a:solidFill>
              </a:rPr>
              <a:t>Dgemm</a:t>
            </a:r>
            <a:r>
              <a:rPr lang="en-US" altLang="zh-CN" sz="2655" b="1" dirty="0">
                <a:solidFill>
                  <a:srgbClr val="7030A0"/>
                </a:solidFill>
              </a:rPr>
              <a:t>(</a:t>
            </a:r>
            <a:r>
              <a:rPr lang="zh-CN" altLang="en-US" sz="2655" b="1" dirty="0">
                <a:solidFill>
                  <a:srgbClr val="7030A0"/>
                </a:solidFill>
              </a:rPr>
              <a:t>双精度浮点矩阵乘法</a:t>
            </a:r>
            <a:r>
              <a:rPr lang="en-US" altLang="zh-CN" sz="2655" b="1" dirty="0">
                <a:solidFill>
                  <a:srgbClr val="7030A0"/>
                </a:solidFill>
              </a:rPr>
              <a:t>)</a:t>
            </a:r>
            <a:r>
              <a:rPr lang="zh-CN" altLang="en-US" sz="2655" b="1" dirty="0">
                <a:solidFill>
                  <a:srgbClr val="7030A0"/>
                </a:solidFill>
              </a:rPr>
              <a:t>函数在加速器上的优化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数据移动与流水线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CPU</a:t>
            </a:r>
            <a:r>
              <a:rPr lang="zh-CN" altLang="en-US" sz="2655" b="1" dirty="0">
                <a:solidFill>
                  <a:srgbClr val="7030A0"/>
                </a:solidFill>
              </a:rPr>
              <a:t>、加速器、网络、</a:t>
            </a:r>
            <a:r>
              <a:rPr lang="en-US" altLang="zh-CN" sz="2655" b="1" dirty="0">
                <a:solidFill>
                  <a:srgbClr val="7030A0"/>
                </a:solidFill>
              </a:rPr>
              <a:t>PCI-e</a:t>
            </a:r>
            <a:r>
              <a:rPr lang="zh-CN" altLang="en-US" sz="2655" b="1" dirty="0">
                <a:solidFill>
                  <a:srgbClr val="7030A0"/>
                </a:solidFill>
              </a:rPr>
              <a:t>总线</a:t>
            </a:r>
            <a:r>
              <a:rPr lang="en-US" altLang="zh-CN" sz="2655" b="1" dirty="0">
                <a:solidFill>
                  <a:srgbClr val="7030A0"/>
                </a:solidFill>
              </a:rPr>
              <a:t>……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779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3539479" y="1244224"/>
                <a:ext cx="6523666" cy="54371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Pseudo-code of Gaussian elimination with back substitution</a:t>
                </a:r>
              </a:p>
              <a:p>
                <a:r>
                  <a:rPr lang="en-US" altLang="zh-CN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Input: A; b</a:t>
                </a:r>
              </a:p>
              <a:p>
                <a:r>
                  <a:rPr lang="en-US" altLang="zh-CN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Output:  lower triangular part of A is L, and upper triangular part of A is U, p of one-dimensional array stores the pivoting, x stores the solution.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k ← 1 to n-1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select </a:t>
                </a:r>
                <a14:m>
                  <m:oMath xmlns:m="http://schemas.openxmlformats.org/officeDocument/2006/math">
                    <m:r>
                      <a:rPr lang="en-US" altLang="zh-CN" sz="1896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 maximize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96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96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1896" i="1"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</m:e>
                    </m:d>
                  </m:oMath>
                </a14:m>
                <a:endParaRPr lang="en-US" altLang="zh-CN" sz="1896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if </a:t>
                </a:r>
                <a14:m>
                  <m:oMath xmlns:m="http://schemas.openxmlformats.org/officeDocument/2006/math">
                    <m:r>
                      <a:rPr lang="en-US" altLang="zh-CN" sz="1896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exchange row </a:t>
                </a:r>
                <a:r>
                  <a:rPr lang="en-US" altLang="zh-CN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row </a:t>
                </a:r>
                <a:r>
                  <a:rPr lang="en-US" altLang="zh-CN" sz="1896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zh-CN" altLang="en-US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；</a:t>
                </a:r>
                <a:r>
                  <a:rPr lang="en-US" altLang="zh-CN" sz="1896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p[k] = </a:t>
                </a:r>
                <a:r>
                  <a:rPr lang="en-US" altLang="zh-CN" sz="1896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endParaRPr lang="en-US" altLang="zh-CN" sz="1896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for j  ←  k+1 to n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</m:sSub>
                  </m:oMath>
                </a14:m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𝑘𝑘</m:t>
                        </m:r>
                      </m:sub>
                    </m:sSub>
                  </m:oMath>
                </a14:m>
                <a:endParaRPr lang="en-US" altLang="zh-CN" sz="1896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𝑗𝑘</m:t>
                        </m:r>
                      </m:sub>
                    </m:sSub>
                  </m:oMath>
                </a14:m>
                <a:endParaRPr lang="en-US" altLang="zh-CN" sz="1896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for w  ←  k+1 to n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𝑗𝑘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altLang="zh-CN" sz="1896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k ← n to 1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for j ← k+1 to n</a:t>
                </a:r>
              </a:p>
              <a:p>
                <a:r>
                  <a:rPr lang="en-US" altLang="zh-CN" sz="1896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r>
                  <a:rPr lang="en-US" altLang="zh-CN" sz="1896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𝑘𝑗</m:t>
                        </m:r>
                      </m:sub>
                    </m:sSub>
                  </m:oMath>
                </a14:m>
                <a:endParaRPr lang="en-US" altLang="zh-CN" sz="1896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896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sz="1896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896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𝑘𝑘</m:t>
                        </m:r>
                      </m:sub>
                    </m:sSub>
                  </m:oMath>
                </a14:m>
                <a:endParaRPr lang="zh-CN" altLang="en-US" sz="1896" dirty="0"/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3044" y="1312069"/>
                <a:ext cx="6880429" cy="5731056"/>
              </a:xfrm>
              <a:prstGeom prst="rect">
                <a:avLst/>
              </a:prstGeom>
              <a:blipFill rotWithShape="0">
                <a:blip r:embed="rId6"/>
                <a:stretch>
                  <a:fillRect l="-796" t="-42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右大括号 6"/>
          <p:cNvSpPr/>
          <p:nvPr/>
        </p:nvSpPr>
        <p:spPr>
          <a:xfrm>
            <a:off x="8895245" y="2750674"/>
            <a:ext cx="212712" cy="2658280"/>
          </a:xfrm>
          <a:prstGeom prst="rightBrac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8" name="标注: 线形 6"/>
          <p:cNvSpPr/>
          <p:nvPr/>
        </p:nvSpPr>
        <p:spPr>
          <a:xfrm>
            <a:off x="9107957" y="3819584"/>
            <a:ext cx="1214920" cy="520457"/>
          </a:xfrm>
          <a:prstGeom prst="borderCallout1">
            <a:avLst>
              <a:gd name="adj1" fmla="val 18750"/>
              <a:gd name="adj2" fmla="val -8333"/>
              <a:gd name="adj3" fmla="val 21966"/>
              <a:gd name="adj4" fmla="val -8858"/>
            </a:avLst>
          </a:prstGeom>
          <a:solidFill>
            <a:srgbClr val="EED1CA"/>
          </a:solidFill>
          <a:ln w="12700">
            <a:solidFill>
              <a:srgbClr val="A43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dirty="0">
                <a:solidFill>
                  <a:schemeClr val="tx1"/>
                </a:solidFill>
              </a:rPr>
              <a:t>LU</a:t>
            </a:r>
            <a:r>
              <a:rPr lang="zh-CN" altLang="en-US" sz="1707" dirty="0">
                <a:solidFill>
                  <a:schemeClr val="tx1"/>
                </a:solidFill>
              </a:rPr>
              <a:t>分解</a:t>
            </a:r>
          </a:p>
        </p:txBody>
      </p:sp>
      <p:sp>
        <p:nvSpPr>
          <p:cNvPr id="9" name="右大括号 8"/>
          <p:cNvSpPr/>
          <p:nvPr/>
        </p:nvSpPr>
        <p:spPr>
          <a:xfrm>
            <a:off x="7666308" y="5408953"/>
            <a:ext cx="102411" cy="1160662"/>
          </a:xfrm>
          <a:prstGeom prst="rightBrac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0" name="标注: 线形 6"/>
          <p:cNvSpPr/>
          <p:nvPr/>
        </p:nvSpPr>
        <p:spPr>
          <a:xfrm>
            <a:off x="7884744" y="5729056"/>
            <a:ext cx="1214920" cy="520457"/>
          </a:xfrm>
          <a:prstGeom prst="borderCallout1">
            <a:avLst>
              <a:gd name="adj1" fmla="val 18750"/>
              <a:gd name="adj2" fmla="val -8333"/>
              <a:gd name="adj3" fmla="val 21966"/>
              <a:gd name="adj4" fmla="val -8858"/>
            </a:avLst>
          </a:prstGeom>
          <a:solidFill>
            <a:srgbClr val="EED1CA"/>
          </a:solidFill>
          <a:ln w="12700">
            <a:solidFill>
              <a:srgbClr val="A43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7">
                <a:solidFill>
                  <a:schemeClr val="tx1"/>
                </a:solidFill>
              </a:rPr>
              <a:t>回带</a:t>
            </a:r>
            <a:endParaRPr lang="zh-CN" altLang="en-US" sz="1707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346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异构平台上的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501579" y="1858692"/>
            <a:ext cx="7100522" cy="4235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 smtClean="0">
                <a:solidFill>
                  <a:srgbClr val="7030A0"/>
                </a:solidFill>
              </a:rPr>
              <a:t>带有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Intel Xeon Phi(MIC)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加速器</a:t>
            </a:r>
            <a:r>
              <a:rPr lang="zh-CN" altLang="en-US" sz="2655" b="1" dirty="0">
                <a:solidFill>
                  <a:srgbClr val="7030A0"/>
                </a:solidFill>
              </a:rPr>
              <a:t>的平台上优化</a:t>
            </a:r>
            <a:r>
              <a:rPr lang="en-US" altLang="zh-CN" sz="2655" b="1" dirty="0">
                <a:solidFill>
                  <a:srgbClr val="7030A0"/>
                </a:solidFill>
              </a:rPr>
              <a:t>HPL</a:t>
            </a:r>
            <a:r>
              <a:rPr lang="zh-CN" altLang="en-US" sz="2655" b="1" dirty="0">
                <a:solidFill>
                  <a:srgbClr val="7030A0"/>
                </a:solidFill>
              </a:rPr>
              <a:t>的例子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将</a:t>
            </a:r>
            <a:r>
              <a:rPr lang="en-US" altLang="zh-CN" sz="2655" b="1" dirty="0" err="1">
                <a:solidFill>
                  <a:srgbClr val="7030A0"/>
                </a:solidFill>
              </a:rPr>
              <a:t>dgemm</a:t>
            </a:r>
            <a:r>
              <a:rPr lang="zh-CN" altLang="en-US" sz="2655" b="1" dirty="0">
                <a:solidFill>
                  <a:srgbClr val="7030A0"/>
                </a:solidFill>
              </a:rPr>
              <a:t>分成两部分，一部分在</a:t>
            </a:r>
            <a:r>
              <a:rPr lang="en-US" altLang="zh-CN" sz="2655" b="1" dirty="0">
                <a:solidFill>
                  <a:srgbClr val="7030A0"/>
                </a:solidFill>
              </a:rPr>
              <a:t>CPU</a:t>
            </a:r>
            <a:r>
              <a:rPr lang="zh-CN" altLang="en-US" sz="2655" b="1" dirty="0">
                <a:solidFill>
                  <a:srgbClr val="7030A0"/>
                </a:solidFill>
              </a:rPr>
              <a:t>上完成，一部分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在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Xeon Phi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上</a:t>
            </a:r>
            <a:r>
              <a:rPr lang="zh-CN" altLang="en-US" sz="2655" b="1" dirty="0">
                <a:solidFill>
                  <a:srgbClr val="7030A0"/>
                </a:solidFill>
              </a:rPr>
              <a:t>完成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en-US" altLang="zh-CN" sz="2275" dirty="0" err="1"/>
              <a:t>Heinecke</a:t>
            </a:r>
            <a:r>
              <a:rPr lang="en-US" altLang="zh-CN" sz="2275" dirty="0"/>
              <a:t> A, </a:t>
            </a:r>
            <a:r>
              <a:rPr lang="en-US" altLang="zh-CN" sz="2275" dirty="0" err="1"/>
              <a:t>Vaidyanathan</a:t>
            </a:r>
            <a:r>
              <a:rPr lang="en-US" altLang="zh-CN" sz="2275" dirty="0"/>
              <a:t> K, </a:t>
            </a:r>
            <a:r>
              <a:rPr lang="en-US" altLang="zh-CN" sz="2275" dirty="0" err="1"/>
              <a:t>Smelyanskiy</a:t>
            </a:r>
            <a:r>
              <a:rPr lang="en-US" altLang="zh-CN" sz="2275" dirty="0"/>
              <a:t> M, </a:t>
            </a:r>
            <a:r>
              <a:rPr lang="en-US" altLang="zh-CN" sz="2275" dirty="0" err="1"/>
              <a:t>Kobotov</a:t>
            </a:r>
            <a:r>
              <a:rPr lang="en-US" altLang="zh-CN" sz="2275" dirty="0"/>
              <a:t> A, </a:t>
            </a:r>
            <a:r>
              <a:rPr lang="en-US" altLang="zh-CN" sz="2275" dirty="0" err="1"/>
              <a:t>Dubtsov</a:t>
            </a:r>
            <a:r>
              <a:rPr lang="en-US" altLang="zh-CN" sz="2275" dirty="0"/>
              <a:t> R, Henry G, </a:t>
            </a:r>
            <a:r>
              <a:rPr lang="en-US" altLang="zh-CN" sz="2275" dirty="0" err="1"/>
              <a:t>Shet</a:t>
            </a:r>
            <a:r>
              <a:rPr lang="en-US" altLang="zh-CN" sz="2275" dirty="0"/>
              <a:t> A, </a:t>
            </a:r>
            <a:r>
              <a:rPr lang="en-US" altLang="zh-CN" sz="2275" dirty="0" err="1"/>
              <a:t>Chrysos</a:t>
            </a:r>
            <a:r>
              <a:rPr lang="en-US" altLang="zh-CN" sz="2275" dirty="0"/>
              <a:t> </a:t>
            </a:r>
            <a:r>
              <a:rPr lang="en-US" altLang="zh-CN" sz="2275" dirty="0" err="1"/>
              <a:t>G,Dubey</a:t>
            </a:r>
            <a:r>
              <a:rPr lang="en-US" altLang="zh-CN" sz="2275" dirty="0"/>
              <a:t> G.   </a:t>
            </a:r>
            <a:endParaRPr lang="en-US" altLang="zh-CN" sz="2275" dirty="0" smtClean="0"/>
          </a:p>
          <a:p>
            <a:r>
              <a:rPr lang="en-US" altLang="zh-CN" sz="2275" dirty="0" smtClean="0"/>
              <a:t>Design </a:t>
            </a:r>
            <a:r>
              <a:rPr lang="en-US" altLang="zh-CN" sz="2275" dirty="0"/>
              <a:t>and implementation of the </a:t>
            </a:r>
            <a:r>
              <a:rPr lang="en-US" altLang="zh-CN" sz="2275" dirty="0" err="1"/>
              <a:t>linpack</a:t>
            </a:r>
            <a:r>
              <a:rPr lang="en-US" altLang="zh-CN" sz="2275" dirty="0"/>
              <a:t> benchmark for single and multi-node systems based on </a:t>
            </a:r>
            <a:r>
              <a:rPr lang="en-US" altLang="zh-CN" sz="2275" dirty="0" smtClean="0"/>
              <a:t>Intel Xeon Phi </a:t>
            </a:r>
            <a:r>
              <a:rPr lang="en-US" altLang="zh-CN" sz="2275" dirty="0"/>
              <a:t>coprocessor.   </a:t>
            </a:r>
          </a:p>
          <a:p>
            <a:r>
              <a:rPr lang="en-US" altLang="zh-CN" sz="2275" dirty="0" smtClean="0"/>
              <a:t>IPDPS, </a:t>
            </a:r>
            <a:r>
              <a:rPr lang="en-US" altLang="zh-CN" sz="2275" dirty="0"/>
              <a:t>2013</a:t>
            </a:r>
            <a:endParaRPr lang="en-US" altLang="zh-CN" sz="227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882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735037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带有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加速器的平台上优化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的例子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0453" y="1460218"/>
            <a:ext cx="5527534" cy="53200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896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735037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带有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加速器的平台上优化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的例子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7773" y="1250749"/>
            <a:ext cx="5823208" cy="56070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554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735037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带有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加速器的平台上优化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的例子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3304" y="1175950"/>
            <a:ext cx="6144683" cy="55052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535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当今及未来异构平台上的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160207" y="1728435"/>
            <a:ext cx="7039428" cy="4178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加速器更快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矩阵乘之外的操作也要分配到加速器上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多个加速器、多级存储及缓存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更多级、更复杂的流水线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网络性能的提高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网络配置的优化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流水线优化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MPI</a:t>
            </a:r>
            <a:r>
              <a:rPr lang="zh-CN" altLang="en-US" sz="2655" b="1" dirty="0">
                <a:solidFill>
                  <a:srgbClr val="7030A0"/>
                </a:solidFill>
              </a:rPr>
              <a:t>等接口的优化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 err="1">
                <a:solidFill>
                  <a:srgbClr val="7030A0"/>
                </a:solidFill>
              </a:rPr>
              <a:t>CoDesign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作为</a:t>
            </a:r>
            <a:r>
              <a:rPr lang="en-US" altLang="zh-CN" sz="2655" b="1" dirty="0">
                <a:solidFill>
                  <a:srgbClr val="7030A0"/>
                </a:solidFill>
              </a:rPr>
              <a:t>benchmark</a:t>
            </a:r>
            <a:r>
              <a:rPr lang="zh-CN" altLang="en-US" sz="2655" b="1" dirty="0">
                <a:solidFill>
                  <a:srgbClr val="7030A0"/>
                </a:solidFill>
              </a:rPr>
              <a:t>，对硬件设计的启示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699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2425920" y="50551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zh-CN" altLang="en-US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混合精度</a:t>
            </a:r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36093" y="1436966"/>
            <a:ext cx="9887964" cy="5202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传统</a:t>
            </a:r>
            <a:r>
              <a:rPr lang="en-US" altLang="zh-CN" sz="2655" b="1" dirty="0">
                <a:solidFill>
                  <a:srgbClr val="7030A0"/>
                </a:solidFill>
              </a:rPr>
              <a:t>HPL: </a:t>
            </a:r>
            <a:r>
              <a:rPr lang="zh-CN" altLang="en-US" sz="2655" b="1" dirty="0">
                <a:solidFill>
                  <a:srgbClr val="7030A0"/>
                </a:solidFill>
              </a:rPr>
              <a:t>所有数据均为双精度（</a:t>
            </a:r>
            <a:r>
              <a:rPr lang="en-US" altLang="zh-CN" sz="2655" b="1" dirty="0">
                <a:solidFill>
                  <a:srgbClr val="7030A0"/>
                </a:solidFill>
              </a:rPr>
              <a:t>8</a:t>
            </a:r>
            <a:r>
              <a:rPr lang="zh-CN" altLang="en-US" sz="2655" b="1" dirty="0">
                <a:solidFill>
                  <a:srgbClr val="7030A0"/>
                </a:solidFill>
              </a:rPr>
              <a:t>字节）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NVIDIA Volta GPU</a:t>
            </a:r>
            <a:r>
              <a:rPr lang="zh-CN" altLang="en-US" sz="2655" b="1" dirty="0">
                <a:solidFill>
                  <a:srgbClr val="7030A0"/>
                </a:solidFill>
              </a:rPr>
              <a:t>上的</a:t>
            </a:r>
            <a:r>
              <a:rPr lang="en-US" altLang="zh-CN" sz="2655" b="1" dirty="0">
                <a:solidFill>
                  <a:srgbClr val="7030A0"/>
                </a:solidFill>
              </a:rPr>
              <a:t>tensor core</a:t>
            </a:r>
            <a:r>
              <a:rPr lang="zh-CN" altLang="en-US" sz="2655" b="1" dirty="0">
                <a:solidFill>
                  <a:srgbClr val="7030A0"/>
                </a:solidFill>
              </a:rPr>
              <a:t>支持高速半精度（</a:t>
            </a:r>
            <a:r>
              <a:rPr lang="en-US" altLang="zh-CN" sz="2655" b="1" dirty="0">
                <a:solidFill>
                  <a:srgbClr val="7030A0"/>
                </a:solidFill>
              </a:rPr>
              <a:t>2</a:t>
            </a:r>
            <a:r>
              <a:rPr lang="zh-CN" altLang="en-US" sz="2655" b="1" dirty="0">
                <a:solidFill>
                  <a:srgbClr val="7030A0"/>
                </a:solidFill>
              </a:rPr>
              <a:t>字节，即</a:t>
            </a:r>
            <a:r>
              <a:rPr lang="en-US" altLang="zh-CN" sz="2655" b="1" dirty="0">
                <a:solidFill>
                  <a:srgbClr val="7030A0"/>
                </a:solidFill>
              </a:rPr>
              <a:t>16bits</a:t>
            </a:r>
            <a:r>
              <a:rPr lang="zh-CN" altLang="en-US" sz="2655" b="1" dirty="0">
                <a:solidFill>
                  <a:srgbClr val="7030A0"/>
                </a:solidFill>
              </a:rPr>
              <a:t>）操作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某些计算（如矩阵乘）可以通过使用半精度操作来提高性能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Tensor core</a:t>
            </a:r>
            <a:r>
              <a:rPr lang="zh-CN" altLang="en-US" sz="2655" b="1" dirty="0">
                <a:solidFill>
                  <a:srgbClr val="7030A0"/>
                </a:solidFill>
              </a:rPr>
              <a:t>在乘加操作时使用</a:t>
            </a:r>
            <a:r>
              <a:rPr lang="en-US" altLang="zh-CN" sz="2655" b="1" dirty="0">
                <a:solidFill>
                  <a:srgbClr val="7030A0"/>
                </a:solidFill>
              </a:rPr>
              <a:t>16</a:t>
            </a:r>
            <a:r>
              <a:rPr lang="zh-CN" altLang="en-US" sz="2655" b="1" dirty="0">
                <a:solidFill>
                  <a:srgbClr val="7030A0"/>
                </a:solidFill>
              </a:rPr>
              <a:t>位计算乘法，</a:t>
            </a:r>
            <a:r>
              <a:rPr lang="en-US" altLang="zh-CN" sz="2655" b="1" dirty="0">
                <a:solidFill>
                  <a:srgbClr val="7030A0"/>
                </a:solidFill>
              </a:rPr>
              <a:t>32</a:t>
            </a:r>
            <a:r>
              <a:rPr lang="zh-CN" altLang="en-US" sz="2655" b="1" dirty="0">
                <a:solidFill>
                  <a:srgbClr val="7030A0"/>
                </a:solidFill>
              </a:rPr>
              <a:t>位计算加法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需要改变算法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，增加迭代法修正，</a:t>
            </a:r>
            <a:r>
              <a:rPr lang="zh-CN" altLang="en-US" sz="2655" b="1" dirty="0">
                <a:solidFill>
                  <a:srgbClr val="7030A0"/>
                </a:solidFill>
              </a:rPr>
              <a:t>来保证最后结果的精度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A </a:t>
            </a:r>
            <a:r>
              <a:rPr lang="en-US" altLang="zh-CN" sz="2655" b="1" dirty="0" err="1">
                <a:solidFill>
                  <a:srgbClr val="7030A0"/>
                </a:solidFill>
              </a:rPr>
              <a:t>Haidar</a:t>
            </a:r>
            <a:r>
              <a:rPr lang="en-US" altLang="zh-CN" sz="2655" b="1" dirty="0">
                <a:solidFill>
                  <a:srgbClr val="7030A0"/>
                </a:solidFill>
              </a:rPr>
              <a:t>, S </a:t>
            </a:r>
            <a:r>
              <a:rPr lang="en-US" altLang="zh-CN" sz="2655" b="1" dirty="0" err="1">
                <a:solidFill>
                  <a:srgbClr val="7030A0"/>
                </a:solidFill>
              </a:rPr>
              <a:t>Tomov</a:t>
            </a:r>
            <a:r>
              <a:rPr lang="en-US" altLang="zh-CN" sz="2655" b="1" dirty="0">
                <a:solidFill>
                  <a:srgbClr val="7030A0"/>
                </a:solidFill>
              </a:rPr>
              <a:t>, J </a:t>
            </a:r>
            <a:r>
              <a:rPr lang="en-US" altLang="zh-CN" sz="2655" b="1" dirty="0" err="1">
                <a:solidFill>
                  <a:srgbClr val="7030A0"/>
                </a:solidFill>
              </a:rPr>
              <a:t>Dongarra</a:t>
            </a:r>
            <a:r>
              <a:rPr lang="en-US" altLang="zh-CN" sz="2655" b="1" dirty="0">
                <a:solidFill>
                  <a:srgbClr val="7030A0"/>
                </a:solidFill>
              </a:rPr>
              <a:t>, and N </a:t>
            </a:r>
            <a:r>
              <a:rPr lang="en-US" altLang="zh-CN" sz="2655" b="1" dirty="0" err="1">
                <a:solidFill>
                  <a:srgbClr val="7030A0"/>
                </a:solidFill>
              </a:rPr>
              <a:t>Higham</a:t>
            </a:r>
            <a:r>
              <a:rPr lang="en-US" altLang="zh-CN" sz="2655" b="1" dirty="0">
                <a:solidFill>
                  <a:srgbClr val="7030A0"/>
                </a:solidFill>
              </a:rPr>
              <a:t>. Harnessing GPU Tensor Cores for Fast FP16 Arithmetic to Speed up Mixed-Precision Iterative Refinement Solvers, SC18 </a:t>
            </a:r>
            <a:r>
              <a:rPr lang="en-US" altLang="zh-CN" sz="2000" b="1" dirty="0">
                <a:solidFill>
                  <a:srgbClr val="7030A0"/>
                </a:solidFill>
              </a:rPr>
              <a:t>http://eprints.maths.manchester.ac.uk/2664/1/International%20ACM%20Conference.pdf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085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06402" y="1926967"/>
            <a:ext cx="8056362" cy="376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LU</a:t>
            </a:r>
            <a:r>
              <a:rPr lang="zh-CN" altLang="en-US" sz="2655" b="1" dirty="0">
                <a:solidFill>
                  <a:srgbClr val="7030A0"/>
                </a:solidFill>
              </a:rPr>
              <a:t>分解是主要计算模块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将整个大矩阵分块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每次迭代分解一个列块</a:t>
            </a:r>
            <a:r>
              <a:rPr lang="en-US" altLang="zh-CN" sz="2655" b="1" dirty="0">
                <a:solidFill>
                  <a:srgbClr val="7030A0"/>
                </a:solidFill>
              </a:rPr>
              <a:t>(panel)</a:t>
            </a:r>
            <a:r>
              <a:rPr lang="zh-CN" altLang="en-US" sz="2655" b="1" dirty="0">
                <a:solidFill>
                  <a:srgbClr val="7030A0"/>
                </a:solidFill>
              </a:rPr>
              <a:t>并更新</a:t>
            </a:r>
            <a:r>
              <a:rPr lang="en-US" altLang="zh-CN" sz="2655" b="1" dirty="0">
                <a:solidFill>
                  <a:srgbClr val="7030A0"/>
                </a:solidFill>
              </a:rPr>
              <a:t>trailing matrix</a:t>
            </a:r>
            <a:r>
              <a:rPr lang="zh-CN" altLang="en-US" sz="2655" b="1" dirty="0">
                <a:solidFill>
                  <a:srgbClr val="7030A0"/>
                </a:solidFill>
              </a:rPr>
              <a:t>，直到全部分解完成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计算最耗时的是更新</a:t>
            </a:r>
            <a:r>
              <a:rPr lang="en-US" altLang="zh-CN" sz="2655" b="1" dirty="0">
                <a:solidFill>
                  <a:srgbClr val="7030A0"/>
                </a:solidFill>
              </a:rPr>
              <a:t>trailing matrix</a:t>
            </a:r>
            <a:r>
              <a:rPr lang="zh-CN" altLang="en-US" sz="2655" b="1" dirty="0">
                <a:solidFill>
                  <a:srgbClr val="7030A0"/>
                </a:solidFill>
              </a:rPr>
              <a:t>（矩阵乘法）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行交换及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广播对通信性能的要求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endParaRPr lang="en-US" altLang="zh-CN" sz="2655" b="1" dirty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044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38127" y="1585595"/>
            <a:ext cx="5306261" cy="500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每次迭代的操作及基本数据结构：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37141" y="2457871"/>
            <a:ext cx="907292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L1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544433" y="2457871"/>
            <a:ext cx="3374260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U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37141" y="3360728"/>
            <a:ext cx="907292" cy="27156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L2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544432" y="3360726"/>
            <a:ext cx="3374260" cy="2715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A(trailing matrix)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4" name="线形标注 2(无边框) 3"/>
          <p:cNvSpPr/>
          <p:nvPr/>
        </p:nvSpPr>
        <p:spPr>
          <a:xfrm>
            <a:off x="1022007" y="3155903"/>
            <a:ext cx="1182361" cy="1160662"/>
          </a:xfrm>
          <a:prstGeom prst="callout2">
            <a:avLst>
              <a:gd name="adj1" fmla="val 52107"/>
              <a:gd name="adj2" fmla="val 99132"/>
              <a:gd name="adj3" fmla="val 51723"/>
              <a:gd name="adj4" fmla="val 108544"/>
              <a:gd name="adj5" fmla="val 25466"/>
              <a:gd name="adj6" fmla="val 247136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1. Panel</a:t>
            </a:r>
            <a:r>
              <a:rPr lang="zh-CN" altLang="en-US" sz="1896" dirty="0"/>
              <a:t>分解和</a:t>
            </a:r>
            <a:r>
              <a:rPr lang="en-US" altLang="zh-CN" sz="1896" dirty="0"/>
              <a:t>panel</a:t>
            </a:r>
            <a:r>
              <a:rPr lang="zh-CN" altLang="en-US" sz="1896" dirty="0"/>
              <a:t>广播</a:t>
            </a:r>
          </a:p>
        </p:txBody>
      </p:sp>
      <p:sp>
        <p:nvSpPr>
          <p:cNvPr id="16" name="线形标注 2(无边框) 15"/>
          <p:cNvSpPr/>
          <p:nvPr/>
        </p:nvSpPr>
        <p:spPr>
          <a:xfrm>
            <a:off x="9509712" y="2882806"/>
            <a:ext cx="955840" cy="1365485"/>
          </a:xfrm>
          <a:prstGeom prst="callout2">
            <a:avLst>
              <a:gd name="adj1" fmla="val 42138"/>
              <a:gd name="adj2" fmla="val -4389"/>
              <a:gd name="adj3" fmla="val 41371"/>
              <a:gd name="adj4" fmla="val -33428"/>
              <a:gd name="adj5" fmla="val 72166"/>
              <a:gd name="adj6" fmla="val -164977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2. </a:t>
            </a:r>
            <a:r>
              <a:rPr lang="zh-CN" altLang="en-US" sz="1896" dirty="0"/>
              <a:t>行交换与行广播</a:t>
            </a:r>
          </a:p>
        </p:txBody>
      </p:sp>
      <p:sp>
        <p:nvSpPr>
          <p:cNvPr id="17" name="线形标注 2(无边框) 16"/>
          <p:cNvSpPr/>
          <p:nvPr/>
        </p:nvSpPr>
        <p:spPr>
          <a:xfrm>
            <a:off x="10738649" y="1228934"/>
            <a:ext cx="955840" cy="1312501"/>
          </a:xfrm>
          <a:prstGeom prst="callout2">
            <a:avLst>
              <a:gd name="adj1" fmla="val 42138"/>
              <a:gd name="adj2" fmla="val -4389"/>
              <a:gd name="adj3" fmla="val 41371"/>
              <a:gd name="adj4" fmla="val -33428"/>
              <a:gd name="adj5" fmla="val 121958"/>
              <a:gd name="adj6" fmla="val -293145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3. </a:t>
            </a:r>
            <a:r>
              <a:rPr lang="zh-CN" altLang="en-US" sz="1896" dirty="0"/>
              <a:t>解上三解矩阵</a:t>
            </a:r>
          </a:p>
        </p:txBody>
      </p:sp>
      <p:sp>
        <p:nvSpPr>
          <p:cNvPr id="18" name="线形标注 2(无边框) 17"/>
          <p:cNvSpPr/>
          <p:nvPr/>
        </p:nvSpPr>
        <p:spPr>
          <a:xfrm>
            <a:off x="10533826" y="4384840"/>
            <a:ext cx="955840" cy="1365485"/>
          </a:xfrm>
          <a:prstGeom prst="callout2">
            <a:avLst>
              <a:gd name="adj1" fmla="val 42138"/>
              <a:gd name="adj2" fmla="val -4389"/>
              <a:gd name="adj3" fmla="val 41371"/>
              <a:gd name="adj4" fmla="val -33428"/>
              <a:gd name="adj5" fmla="val 45940"/>
              <a:gd name="adj6" fmla="val -272441"/>
            </a:avLst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96" dirty="0"/>
              <a:t>4. </a:t>
            </a:r>
            <a:r>
              <a:rPr lang="zh-CN" altLang="en-US" sz="1896" dirty="0"/>
              <a:t>更新</a:t>
            </a:r>
            <a:r>
              <a:rPr lang="en-US" altLang="zh-CN" sz="1896" dirty="0"/>
              <a:t>trailing matrix</a:t>
            </a:r>
            <a:endParaRPr lang="zh-CN" altLang="en-US" sz="1896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0966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11225" y="1585595"/>
            <a:ext cx="907291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55" dirty="0">
                <a:solidFill>
                  <a:schemeClr val="tx1"/>
                </a:solidFill>
              </a:rPr>
              <a:t>L1</a:t>
            </a:r>
            <a:endParaRPr lang="zh-CN" altLang="en-US" sz="2655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11225" y="2473161"/>
            <a:ext cx="907291" cy="36185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655" dirty="0">
                <a:solidFill>
                  <a:prstClr val="black"/>
                </a:solidFill>
              </a:rPr>
              <a:t>L2</a:t>
            </a:r>
            <a:endParaRPr lang="zh-CN" altLang="en-US" sz="2655" dirty="0">
              <a:solidFill>
                <a:prstClr val="black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18516" y="1585595"/>
            <a:ext cx="4281552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655" dirty="0">
                <a:solidFill>
                  <a:prstClr val="black"/>
                </a:solidFill>
              </a:rPr>
              <a:t>U</a:t>
            </a:r>
            <a:endParaRPr lang="zh-CN" altLang="en-US" sz="2655" dirty="0">
              <a:solidFill>
                <a:prstClr val="black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18516" y="2473161"/>
            <a:ext cx="907292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L1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25808" y="2473161"/>
            <a:ext cx="3374260" cy="8875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U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818516" y="3376016"/>
            <a:ext cx="907292" cy="2715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275" dirty="0">
                <a:solidFill>
                  <a:srgbClr val="FF0000"/>
                </a:solidFill>
              </a:rPr>
              <a:t>L2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725807" y="3376016"/>
            <a:ext cx="3374260" cy="2715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75" dirty="0">
                <a:solidFill>
                  <a:srgbClr val="FF0000"/>
                </a:solidFill>
              </a:rPr>
              <a:t>A(trailing matrix)</a:t>
            </a:r>
            <a:endParaRPr lang="zh-CN" altLang="en-US" sz="2275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911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23506" y="993382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46627" y="1007455"/>
            <a:ext cx="2487091" cy="9094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55" b="1" dirty="0">
                <a:solidFill>
                  <a:srgbClr val="7030A0"/>
                </a:solidFill>
              </a:rPr>
              <a:t>多进程</a:t>
            </a:r>
            <a:r>
              <a:rPr lang="en-US" altLang="zh-CN" sz="2655" b="1" dirty="0">
                <a:solidFill>
                  <a:srgbClr val="7030A0"/>
                </a:solidFill>
              </a:rPr>
              <a:t>HPL</a:t>
            </a:r>
          </a:p>
          <a:p>
            <a:r>
              <a:rPr lang="en-US" altLang="zh-CN" sz="2655" b="1" dirty="0">
                <a:solidFill>
                  <a:srgbClr val="7030A0"/>
                </a:solidFill>
              </a:rPr>
              <a:t>Block-cyclic</a:t>
            </a:r>
            <a:r>
              <a:rPr lang="zh-CN" altLang="en-US" sz="2655" b="1" dirty="0">
                <a:solidFill>
                  <a:srgbClr val="7030A0"/>
                </a:solidFill>
              </a:rPr>
              <a:t>分块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18836" y="2064437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" name="矩形 6"/>
          <p:cNvSpPr/>
          <p:nvPr/>
        </p:nvSpPr>
        <p:spPr>
          <a:xfrm>
            <a:off x="3902661" y="2063516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0" name="矩形 9"/>
          <p:cNvSpPr/>
          <p:nvPr/>
        </p:nvSpPr>
        <p:spPr>
          <a:xfrm>
            <a:off x="3365164" y="2064437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1" name="矩形 10"/>
          <p:cNvSpPr/>
          <p:nvPr/>
        </p:nvSpPr>
        <p:spPr>
          <a:xfrm>
            <a:off x="4459331" y="2063516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2" name="矩形 11"/>
          <p:cNvSpPr/>
          <p:nvPr/>
        </p:nvSpPr>
        <p:spPr>
          <a:xfrm>
            <a:off x="5565636" y="2084234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4" name="矩形 13"/>
          <p:cNvSpPr/>
          <p:nvPr/>
        </p:nvSpPr>
        <p:spPr>
          <a:xfrm>
            <a:off x="2814166" y="2638263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69834" y="2640959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13962" y="2074810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7" name="矩形 16"/>
          <p:cNvSpPr/>
          <p:nvPr/>
        </p:nvSpPr>
        <p:spPr>
          <a:xfrm>
            <a:off x="6678650" y="2094643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8" name="矩形 17"/>
          <p:cNvSpPr/>
          <p:nvPr/>
        </p:nvSpPr>
        <p:spPr>
          <a:xfrm>
            <a:off x="6126976" y="2085220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9" name="矩形 18"/>
          <p:cNvSpPr/>
          <p:nvPr/>
        </p:nvSpPr>
        <p:spPr>
          <a:xfrm>
            <a:off x="3917141" y="2637926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472809" y="2640621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26337" y="2650828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582005" y="2653524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129312" y="2650490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84980" y="2653186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823505" y="3193812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8" name="矩形 27"/>
          <p:cNvSpPr/>
          <p:nvPr/>
        </p:nvSpPr>
        <p:spPr>
          <a:xfrm>
            <a:off x="3907331" y="3192890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9" name="矩形 28"/>
          <p:cNvSpPr/>
          <p:nvPr/>
        </p:nvSpPr>
        <p:spPr>
          <a:xfrm>
            <a:off x="3369834" y="3193812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0" name="矩形 29"/>
          <p:cNvSpPr/>
          <p:nvPr/>
        </p:nvSpPr>
        <p:spPr>
          <a:xfrm>
            <a:off x="4464001" y="3192890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1" name="矩形 30"/>
          <p:cNvSpPr/>
          <p:nvPr/>
        </p:nvSpPr>
        <p:spPr>
          <a:xfrm>
            <a:off x="5570306" y="3213608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2" name="矩形 31"/>
          <p:cNvSpPr/>
          <p:nvPr/>
        </p:nvSpPr>
        <p:spPr>
          <a:xfrm>
            <a:off x="2818836" y="3767638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374504" y="3770333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018631" y="3204184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5" name="矩形 34"/>
          <p:cNvSpPr/>
          <p:nvPr/>
        </p:nvSpPr>
        <p:spPr>
          <a:xfrm>
            <a:off x="6683320" y="3224018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6" name="矩形 35"/>
          <p:cNvSpPr/>
          <p:nvPr/>
        </p:nvSpPr>
        <p:spPr>
          <a:xfrm>
            <a:off x="6131645" y="3214594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7" name="矩形 36"/>
          <p:cNvSpPr/>
          <p:nvPr/>
        </p:nvSpPr>
        <p:spPr>
          <a:xfrm>
            <a:off x="3921811" y="3767300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477479" y="3769996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031007" y="3780202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586675" y="3782898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133982" y="3779865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689650" y="3782560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822998" y="4309003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4" name="矩形 43"/>
          <p:cNvSpPr/>
          <p:nvPr/>
        </p:nvSpPr>
        <p:spPr>
          <a:xfrm>
            <a:off x="3906823" y="4308081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5" name="矩形 44"/>
          <p:cNvSpPr/>
          <p:nvPr/>
        </p:nvSpPr>
        <p:spPr>
          <a:xfrm>
            <a:off x="3369327" y="4309003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6" name="矩形 45"/>
          <p:cNvSpPr/>
          <p:nvPr/>
        </p:nvSpPr>
        <p:spPr>
          <a:xfrm>
            <a:off x="4463494" y="4308081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7" name="矩形 46"/>
          <p:cNvSpPr/>
          <p:nvPr/>
        </p:nvSpPr>
        <p:spPr>
          <a:xfrm>
            <a:off x="5569798" y="4328799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48" name="矩形 47"/>
          <p:cNvSpPr/>
          <p:nvPr/>
        </p:nvSpPr>
        <p:spPr>
          <a:xfrm>
            <a:off x="2818328" y="4882829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73996" y="4885524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018124" y="4319375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51" name="矩形 50"/>
          <p:cNvSpPr/>
          <p:nvPr/>
        </p:nvSpPr>
        <p:spPr>
          <a:xfrm>
            <a:off x="6682813" y="4339209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52" name="矩形 51"/>
          <p:cNvSpPr/>
          <p:nvPr/>
        </p:nvSpPr>
        <p:spPr>
          <a:xfrm>
            <a:off x="6131138" y="4329785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53" name="矩形 52"/>
          <p:cNvSpPr/>
          <p:nvPr/>
        </p:nvSpPr>
        <p:spPr>
          <a:xfrm>
            <a:off x="3921304" y="4882491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476971" y="4885187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030499" y="4895393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5586167" y="4898089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133474" y="4895056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6689142" y="4897751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827668" y="5438377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1" name="矩形 60"/>
          <p:cNvSpPr/>
          <p:nvPr/>
        </p:nvSpPr>
        <p:spPr>
          <a:xfrm>
            <a:off x="3911493" y="5437455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2" name="矩形 61"/>
          <p:cNvSpPr/>
          <p:nvPr/>
        </p:nvSpPr>
        <p:spPr>
          <a:xfrm>
            <a:off x="3373996" y="5438377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3" name="矩形 62"/>
          <p:cNvSpPr/>
          <p:nvPr/>
        </p:nvSpPr>
        <p:spPr>
          <a:xfrm>
            <a:off x="4468163" y="5437455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4" name="矩形 63"/>
          <p:cNvSpPr/>
          <p:nvPr/>
        </p:nvSpPr>
        <p:spPr>
          <a:xfrm>
            <a:off x="5574468" y="5458173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5" name="矩形 64"/>
          <p:cNvSpPr/>
          <p:nvPr/>
        </p:nvSpPr>
        <p:spPr>
          <a:xfrm>
            <a:off x="2822998" y="6012203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378666" y="6014898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022794" y="5448750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8" name="矩形 67"/>
          <p:cNvSpPr/>
          <p:nvPr/>
        </p:nvSpPr>
        <p:spPr>
          <a:xfrm>
            <a:off x="6687482" y="5468583"/>
            <a:ext cx="546329" cy="57568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69" name="矩形 68"/>
          <p:cNvSpPr/>
          <p:nvPr/>
        </p:nvSpPr>
        <p:spPr>
          <a:xfrm>
            <a:off x="6135808" y="5459159"/>
            <a:ext cx="546329" cy="5756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0" name="矩形 69"/>
          <p:cNvSpPr/>
          <p:nvPr/>
        </p:nvSpPr>
        <p:spPr>
          <a:xfrm>
            <a:off x="3925973" y="6011865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4481641" y="6014561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035169" y="6024768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5590837" y="6027463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6138144" y="6024430"/>
            <a:ext cx="546329" cy="5756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693812" y="6027126"/>
            <a:ext cx="546329" cy="5756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749251" y="1372389"/>
            <a:ext cx="4053840" cy="5403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55" b="1" dirty="0" smtClean="0">
                <a:solidFill>
                  <a:srgbClr val="7030A0"/>
                </a:solidFill>
              </a:rPr>
              <a:t>每块大小为</a:t>
            </a:r>
            <a:r>
              <a:rPr lang="en-US" altLang="zh-CN" sz="2655" b="1" dirty="0" err="1" smtClean="0">
                <a:solidFill>
                  <a:srgbClr val="7030A0"/>
                </a:solidFill>
              </a:rPr>
              <a:t>nb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*</a:t>
            </a:r>
            <a:r>
              <a:rPr lang="en-US" altLang="zh-CN" sz="2655" b="1" dirty="0" err="1" smtClean="0">
                <a:solidFill>
                  <a:srgbClr val="7030A0"/>
                </a:solidFill>
              </a:rPr>
              <a:t>nb,nb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是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panel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的宽度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进程排成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P*Q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的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grid</a:t>
            </a: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每个进程保存一种颜色的数据块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进程内数据连续存放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endParaRPr lang="en-US" altLang="zh-CN" sz="2655" b="1" dirty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包含当前正在分解的</a:t>
            </a:r>
            <a:r>
              <a:rPr lang="en-US" altLang="zh-CN" sz="2655" b="1" dirty="0" smtClean="0">
                <a:solidFill>
                  <a:srgbClr val="7030A0"/>
                </a:solidFill>
              </a:rPr>
              <a:t>panel</a:t>
            </a:r>
            <a:r>
              <a:rPr lang="zh-CN" altLang="en-US" sz="2655" b="1" dirty="0" smtClean="0">
                <a:solidFill>
                  <a:srgbClr val="7030A0"/>
                </a:solidFill>
              </a:rPr>
              <a:t>的列进程叫“当前列”</a:t>
            </a:r>
            <a:endParaRPr lang="en-US" altLang="zh-CN" sz="2655" b="1" dirty="0" smtClean="0">
              <a:solidFill>
                <a:srgbClr val="7030A0"/>
              </a:solidFill>
            </a:endParaRPr>
          </a:p>
          <a:p>
            <a:r>
              <a:rPr lang="zh-CN" altLang="en-US" sz="2655" b="1" dirty="0" smtClean="0">
                <a:solidFill>
                  <a:srgbClr val="7030A0"/>
                </a:solidFill>
              </a:rPr>
              <a:t>包含当前要进行三角分解的行进程叫“当前行”</a:t>
            </a:r>
            <a:endParaRPr lang="en-US" altLang="zh-CN" sz="2655" b="1" dirty="0">
              <a:solidFill>
                <a:srgbClr val="7030A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381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2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5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7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0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43" grpId="0" animBg="1"/>
      <p:bldP spid="44" grpId="0" animBg="1"/>
      <p:bldP spid="45" grpId="0" animBg="1"/>
      <p:bldP spid="48" grpId="0" animBg="1"/>
      <p:bldP spid="49" grpId="0" animBg="1"/>
      <p:bldP spid="53" grpId="0" animBg="1"/>
      <p:bldP spid="60" grpId="0" animBg="1"/>
      <p:bldP spid="61" grpId="0" animBg="1"/>
      <p:bldP spid="62" grpId="0" animBg="1"/>
      <p:bldP spid="65" grpId="0" animBg="1"/>
      <p:bldP spid="66" grpId="0" animBg="1"/>
      <p:bldP spid="7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5217" y="-95028"/>
            <a:ext cx="2092328" cy="2282761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441502" flipH="1">
            <a:off x="1743178" y="1003677"/>
            <a:ext cx="1332160" cy="1383047"/>
          </a:xfrm>
          <a:prstGeom prst="rect">
            <a:avLst/>
          </a:prstGeom>
        </p:spPr>
      </p:pic>
      <p:sp>
        <p:nvSpPr>
          <p:cNvPr id="55" name="Text Box 18"/>
          <p:cNvSpPr txBox="1">
            <a:spLocks noChangeArrowheads="1"/>
          </p:cNvSpPr>
          <p:nvPr/>
        </p:nvSpPr>
        <p:spPr bwMode="gray">
          <a:xfrm>
            <a:off x="5071886" y="594034"/>
            <a:ext cx="5393666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2370" b="1" dirty="0">
                <a:solidFill>
                  <a:srgbClr val="591E8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HPL: High Performance LINPACK</a:t>
            </a:r>
            <a:endParaRPr lang="zh-CN" altLang="en-US" sz="2370" b="1" dirty="0">
              <a:solidFill>
                <a:srgbClr val="591E8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44983" y="1344517"/>
            <a:ext cx="6097818" cy="376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347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分解之后，被</a:t>
            </a:r>
            <a:r>
              <a:rPr lang="zh-CN" altLang="en-US" sz="2655" b="1" dirty="0">
                <a:solidFill>
                  <a:srgbClr val="FF0000"/>
                </a:solidFill>
              </a:rPr>
              <a:t>广播</a:t>
            </a:r>
            <a:r>
              <a:rPr lang="zh-CN" altLang="en-US" sz="2655" b="1" dirty="0">
                <a:solidFill>
                  <a:srgbClr val="7030A0"/>
                </a:solidFill>
              </a:rPr>
              <a:t>到其他列进程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每一列上的各个进程根据选最大主元的结果，进行</a:t>
            </a:r>
            <a:r>
              <a:rPr lang="zh-CN" altLang="en-US" sz="2655" b="1" dirty="0">
                <a:solidFill>
                  <a:srgbClr val="FF0000"/>
                </a:solidFill>
              </a:rPr>
              <a:t>行交换操作</a:t>
            </a:r>
            <a:r>
              <a:rPr lang="zh-CN" altLang="en-US" sz="2655" b="1" dirty="0">
                <a:solidFill>
                  <a:srgbClr val="7030A0"/>
                </a:solidFill>
              </a:rPr>
              <a:t>（行交换与行广播）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每个进程都保存一份当前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矩阵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433471" indent="-433471">
              <a:buFont typeface="Arial" panose="020B0604020202020204" pitchFamily="34" charset="0"/>
              <a:buChar char="•"/>
            </a:pPr>
            <a:r>
              <a:rPr lang="zh-CN" altLang="en-US" sz="2655" b="1" dirty="0">
                <a:solidFill>
                  <a:srgbClr val="7030A0"/>
                </a:solidFill>
              </a:rPr>
              <a:t>使用最新的</a:t>
            </a:r>
            <a:r>
              <a:rPr lang="en-US" altLang="zh-CN" sz="2655" b="1" dirty="0">
                <a:solidFill>
                  <a:srgbClr val="7030A0"/>
                </a:solidFill>
              </a:rPr>
              <a:t>panel</a:t>
            </a:r>
            <a:r>
              <a:rPr lang="zh-CN" altLang="en-US" sz="2655" b="1" dirty="0">
                <a:solidFill>
                  <a:srgbClr val="7030A0"/>
                </a:solidFill>
              </a:rPr>
              <a:t>和</a:t>
            </a:r>
            <a:r>
              <a:rPr lang="en-US" altLang="zh-CN" sz="2655" b="1" dirty="0">
                <a:solidFill>
                  <a:srgbClr val="7030A0"/>
                </a:solidFill>
              </a:rPr>
              <a:t>U</a:t>
            </a:r>
            <a:r>
              <a:rPr lang="zh-CN" altLang="en-US" sz="2655" b="1" dirty="0">
                <a:solidFill>
                  <a:srgbClr val="7030A0"/>
                </a:solidFill>
              </a:rPr>
              <a:t>完成</a:t>
            </a:r>
            <a:r>
              <a:rPr lang="en-US" altLang="zh-CN" sz="2655" b="1" dirty="0">
                <a:solidFill>
                  <a:srgbClr val="7030A0"/>
                </a:solidFill>
              </a:rPr>
              <a:t>trailing</a:t>
            </a:r>
            <a:r>
              <a:rPr lang="zh-CN" altLang="en-US" sz="2655" b="1" dirty="0">
                <a:solidFill>
                  <a:srgbClr val="7030A0"/>
                </a:solidFill>
              </a:rPr>
              <a:t>矩阵的更新</a:t>
            </a:r>
            <a:endParaRPr lang="en-US" altLang="zh-CN" sz="2655" b="1" dirty="0">
              <a:solidFill>
                <a:srgbClr val="7030A0"/>
              </a:solidFill>
            </a:endParaRPr>
          </a:p>
          <a:p>
            <a:pPr marL="1040031" lvl="1" indent="-433471">
              <a:buFont typeface="Arial" panose="020B0604020202020204" pitchFamily="34" charset="0"/>
              <a:buChar char="•"/>
            </a:pPr>
            <a:r>
              <a:rPr lang="en-US" altLang="zh-CN" sz="2655" b="1" dirty="0">
                <a:solidFill>
                  <a:srgbClr val="7030A0"/>
                </a:solidFill>
              </a:rPr>
              <a:t>A = A – L2*U</a:t>
            </a:r>
          </a:p>
        </p:txBody>
      </p:sp>
      <p:sp>
        <p:nvSpPr>
          <p:cNvPr id="6" name="矩形 5"/>
          <p:cNvSpPr/>
          <p:nvPr/>
        </p:nvSpPr>
        <p:spPr>
          <a:xfrm>
            <a:off x="1054520" y="2391386"/>
            <a:ext cx="1222381" cy="4375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7" name="矩形 6"/>
          <p:cNvSpPr/>
          <p:nvPr/>
        </p:nvSpPr>
        <p:spPr>
          <a:xfrm>
            <a:off x="637116" y="2391386"/>
            <a:ext cx="412059" cy="4375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8" name="矩形 7"/>
          <p:cNvSpPr/>
          <p:nvPr/>
        </p:nvSpPr>
        <p:spPr>
          <a:xfrm>
            <a:off x="3305641" y="2391386"/>
            <a:ext cx="1499269" cy="42810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0" name="矩形 9"/>
          <p:cNvSpPr/>
          <p:nvPr/>
        </p:nvSpPr>
        <p:spPr>
          <a:xfrm>
            <a:off x="637116" y="2829256"/>
            <a:ext cx="405586" cy="1148615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11" name="矩形 10"/>
          <p:cNvSpPr/>
          <p:nvPr/>
        </p:nvSpPr>
        <p:spPr>
          <a:xfrm>
            <a:off x="1052041" y="2831951"/>
            <a:ext cx="1224860" cy="114592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05641" y="2828918"/>
            <a:ext cx="1493148" cy="1148953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893583" y="2828918"/>
            <a:ext cx="405586" cy="11486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893096" y="2391385"/>
            <a:ext cx="406072" cy="4336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7051" y="4630220"/>
            <a:ext cx="1222381" cy="4375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29" name="矩形 28"/>
          <p:cNvSpPr/>
          <p:nvPr/>
        </p:nvSpPr>
        <p:spPr>
          <a:xfrm>
            <a:off x="649647" y="4630220"/>
            <a:ext cx="405816" cy="4375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0" name="矩形 29"/>
          <p:cNvSpPr/>
          <p:nvPr/>
        </p:nvSpPr>
        <p:spPr>
          <a:xfrm>
            <a:off x="649647" y="5068089"/>
            <a:ext cx="405586" cy="1501526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/>
          </a:p>
        </p:txBody>
      </p:sp>
      <p:sp>
        <p:nvSpPr>
          <p:cNvPr id="31" name="矩形 30"/>
          <p:cNvSpPr/>
          <p:nvPr/>
        </p:nvSpPr>
        <p:spPr>
          <a:xfrm>
            <a:off x="1064572" y="5070785"/>
            <a:ext cx="1224860" cy="1498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308120" y="4643953"/>
            <a:ext cx="1490670" cy="4375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rgbClr val="FF0000"/>
                </a:solidFill>
              </a:rPr>
              <a:t>U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890716" y="4643953"/>
            <a:ext cx="405816" cy="437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rgbClr val="FF0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890717" y="5081822"/>
            <a:ext cx="405586" cy="15015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7" b="1" dirty="0" smtClean="0">
                <a:solidFill>
                  <a:srgbClr val="FF0000"/>
                </a:solidFill>
              </a:rPr>
              <a:t>L2</a:t>
            </a:r>
            <a:endParaRPr lang="zh-CN" altLang="en-US" sz="1707" b="1" dirty="0">
              <a:solidFill>
                <a:srgbClr val="FF0000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305641" y="5084518"/>
            <a:ext cx="1493148" cy="1498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rgbClr val="FF0000"/>
                </a:solidFill>
              </a:rPr>
              <a:t>A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" name="上弧形箭头 1"/>
          <p:cNvSpPr/>
          <p:nvPr/>
        </p:nvSpPr>
        <p:spPr>
          <a:xfrm>
            <a:off x="839909" y="3076305"/>
            <a:ext cx="2122487" cy="300875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  <p:sp>
        <p:nvSpPr>
          <p:cNvPr id="36" name="上弧形箭头 35"/>
          <p:cNvSpPr/>
          <p:nvPr/>
        </p:nvSpPr>
        <p:spPr>
          <a:xfrm>
            <a:off x="852440" y="5531710"/>
            <a:ext cx="2122487" cy="300875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  <p:sp>
        <p:nvSpPr>
          <p:cNvPr id="3" name="右弧形箭头 2"/>
          <p:cNvSpPr/>
          <p:nvPr/>
        </p:nvSpPr>
        <p:spPr>
          <a:xfrm>
            <a:off x="2291489" y="2609709"/>
            <a:ext cx="353659" cy="2373738"/>
          </a:xfrm>
          <a:prstGeom prst="curved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  <p:sp>
        <p:nvSpPr>
          <p:cNvPr id="37" name="右弧形箭头 36"/>
          <p:cNvSpPr/>
          <p:nvPr/>
        </p:nvSpPr>
        <p:spPr>
          <a:xfrm>
            <a:off x="4800188" y="2583225"/>
            <a:ext cx="353659" cy="2373738"/>
          </a:xfrm>
          <a:prstGeom prst="curved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7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979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24"/>
    </mc:Choice>
    <mc:Fallback xmlns="">
      <p:transition advTm="5124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5.8|0.7|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5|0.4|0.4|0.5|0.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4255</TotalTime>
  <Words>2665</Words>
  <Application>Microsoft Office PowerPoint</Application>
  <PresentationFormat>宽屏</PresentationFormat>
  <Paragraphs>488</Paragraphs>
  <Slides>45</Slides>
  <Notes>45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4" baseType="lpstr">
      <vt:lpstr>华文楷体</vt:lpstr>
      <vt:lpstr>宋体</vt:lpstr>
      <vt:lpstr>微软雅黑</vt:lpstr>
      <vt:lpstr>Arial</vt:lpstr>
      <vt:lpstr>Calibri</vt:lpstr>
      <vt:lpstr>Calibri Light</vt:lpstr>
      <vt:lpstr>Cambria Math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sdh</dc:creator>
  <cp:lastModifiedBy>sdh</cp:lastModifiedBy>
  <cp:revision>112</cp:revision>
  <dcterms:created xsi:type="dcterms:W3CDTF">2019-10-27T08:16:35Z</dcterms:created>
  <dcterms:modified xsi:type="dcterms:W3CDTF">2020-11-24T01:01:23Z</dcterms:modified>
</cp:coreProperties>
</file>

<file path=docProps/thumbnail.jpeg>
</file>